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rawings/drawing1.xml" ContentType="application/vnd.openxmlformats-officedocument.drawingml.chartshape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5"/>
  </p:notesMasterIdLst>
  <p:sldIdLst>
    <p:sldId id="256" r:id="rId2"/>
    <p:sldId id="283" r:id="rId3"/>
    <p:sldId id="261" r:id="rId4"/>
    <p:sldId id="258" r:id="rId5"/>
    <p:sldId id="259" r:id="rId6"/>
    <p:sldId id="260" r:id="rId7"/>
    <p:sldId id="304" r:id="rId8"/>
    <p:sldId id="266" r:id="rId9"/>
    <p:sldId id="314" r:id="rId10"/>
    <p:sldId id="290" r:id="rId11"/>
    <p:sldId id="288" r:id="rId12"/>
    <p:sldId id="262" r:id="rId13"/>
    <p:sldId id="263" r:id="rId14"/>
    <p:sldId id="264" r:id="rId15"/>
    <p:sldId id="265" r:id="rId16"/>
    <p:sldId id="286" r:id="rId17"/>
    <p:sldId id="295" r:id="rId18"/>
    <p:sldId id="292" r:id="rId19"/>
    <p:sldId id="267" r:id="rId20"/>
    <p:sldId id="313" r:id="rId21"/>
    <p:sldId id="287" r:id="rId22"/>
    <p:sldId id="303" r:id="rId23"/>
    <p:sldId id="272" r:id="rId24"/>
    <p:sldId id="307" r:id="rId25"/>
    <p:sldId id="308" r:id="rId26"/>
    <p:sldId id="315" r:id="rId27"/>
    <p:sldId id="312" r:id="rId28"/>
    <p:sldId id="306" r:id="rId29"/>
    <p:sldId id="302" r:id="rId30"/>
    <p:sldId id="275" r:id="rId31"/>
    <p:sldId id="301" r:id="rId32"/>
    <p:sldId id="281" r:id="rId33"/>
    <p:sldId id="300" r:id="rId34"/>
    <p:sldId id="277" r:id="rId35"/>
    <p:sldId id="278" r:id="rId36"/>
    <p:sldId id="279" r:id="rId37"/>
    <p:sldId id="309" r:id="rId38"/>
    <p:sldId id="299" r:id="rId39"/>
    <p:sldId id="282" r:id="rId40"/>
    <p:sldId id="298" r:id="rId41"/>
    <p:sldId id="293" r:id="rId42"/>
    <p:sldId id="297" r:id="rId43"/>
    <p:sldId id="285" r:id="rId4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97" autoAdjust="0"/>
    <p:restoredTop sz="97445" autoAdjust="0"/>
  </p:normalViewPr>
  <p:slideViewPr>
    <p:cSldViewPr>
      <p:cViewPr>
        <p:scale>
          <a:sx n="98" d="100"/>
          <a:sy n="98" d="100"/>
        </p:scale>
        <p:origin x="-90" y="-288"/>
      </p:cViewPr>
      <p:guideLst>
        <p:guide orient="horz" pos="2160"/>
        <p:guide pos="2880"/>
      </p:guideLst>
    </p:cSldViewPr>
  </p:slideViewPr>
  <p:outlineViewPr>
    <p:cViewPr>
      <p:scale>
        <a:sx n="33" d="100"/>
        <a:sy n="33" d="100"/>
      </p:scale>
      <p:origin x="0" y="1289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32212920478342955"/>
          <c:y val="0"/>
          <c:w val="0.64457586022572477"/>
          <c:h val="0.82397081152203133"/>
        </c:manualLayout>
      </c:layout>
      <c:barChart>
        <c:barDir val="bar"/>
        <c:grouping val="clustered"/>
        <c:varyColors val="0"/>
        <c:ser>
          <c:idx val="0"/>
          <c:order val="0"/>
          <c:tx>
            <c:strRef>
              <c:f>Sheet1!$B$1</c:f>
              <c:strCache>
                <c:ptCount val="1"/>
                <c:pt idx="0">
                  <c:v>系列 2</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60代以上　H23末（ｎ＝5907）    H24末（ｎ＝7366）</c:v>
                </c:pt>
                <c:pt idx="1">
                  <c:v>50代　H23末（ｎ＝5308）    H24末（ｎ＝6062）</c:v>
                </c:pt>
                <c:pt idx="2">
                  <c:v>４0代　H23末（ｎ＝5148）    H24末（ｎ＝6215）</c:v>
                </c:pt>
                <c:pt idx="3">
                  <c:v>30代　H23末（ｎ＝4780）    H24末（ｎ＝5598）</c:v>
                </c:pt>
                <c:pt idx="4">
                  <c:v>20代　H23末（ｎ＝4156）    H24末（ｎ＝4573）</c:v>
                </c:pt>
              </c:strCache>
            </c:strRef>
          </c:cat>
          <c:val>
            <c:numRef>
              <c:f>Sheet1!$B$2:$B$6</c:f>
              <c:numCache>
                <c:formatCode>General</c:formatCode>
                <c:ptCount val="5"/>
                <c:pt idx="0">
                  <c:v>3.1</c:v>
                </c:pt>
                <c:pt idx="1">
                  <c:v>8.1999999999999993</c:v>
                </c:pt>
                <c:pt idx="2">
                  <c:v>16.899999999999999</c:v>
                </c:pt>
                <c:pt idx="3">
                  <c:v>23.6</c:v>
                </c:pt>
                <c:pt idx="4">
                  <c:v>28.2</c:v>
                </c:pt>
              </c:numCache>
            </c:numRef>
          </c:val>
        </c:ser>
        <c:ser>
          <c:idx val="1"/>
          <c:order val="1"/>
          <c:tx>
            <c:strRef>
              <c:f>Sheet1!$C$1</c:f>
              <c:strCache>
                <c:ptCount val="1"/>
                <c:pt idx="0">
                  <c:v>系列 12</c:v>
                </c:pt>
              </c:strCache>
            </c:strRef>
          </c:tx>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60代以上　H23末（ｎ＝5907）    H24末（ｎ＝7366）</c:v>
                </c:pt>
                <c:pt idx="1">
                  <c:v>50代　H23末（ｎ＝5308）    H24末（ｎ＝6062）</c:v>
                </c:pt>
                <c:pt idx="2">
                  <c:v>４0代　H23末（ｎ＝5148）    H24末（ｎ＝6215）</c:v>
                </c:pt>
                <c:pt idx="3">
                  <c:v>30代　H23末（ｎ＝4780）    H24末（ｎ＝5598）</c:v>
                </c:pt>
                <c:pt idx="4">
                  <c:v>20代　H23末（ｎ＝4156）    H24末（ｎ＝4573）</c:v>
                </c:pt>
              </c:strCache>
            </c:strRef>
          </c:cat>
          <c:val>
            <c:numRef>
              <c:f>Sheet1!$C$2:$C$6</c:f>
              <c:numCache>
                <c:formatCode>General</c:formatCode>
                <c:ptCount val="5"/>
                <c:pt idx="0">
                  <c:v>1.8</c:v>
                </c:pt>
                <c:pt idx="1">
                  <c:v>4.5</c:v>
                </c:pt>
                <c:pt idx="2">
                  <c:v>9.5</c:v>
                </c:pt>
                <c:pt idx="3">
                  <c:v>18.8</c:v>
                </c:pt>
                <c:pt idx="4">
                  <c:v>22.1</c:v>
                </c:pt>
              </c:numCache>
            </c:numRef>
          </c:val>
        </c:ser>
        <c:dLbls>
          <c:showLegendKey val="0"/>
          <c:showVal val="0"/>
          <c:showCatName val="0"/>
          <c:showSerName val="0"/>
          <c:showPercent val="0"/>
          <c:showBubbleSize val="0"/>
        </c:dLbls>
        <c:gapWidth val="150"/>
        <c:axId val="196481792"/>
        <c:axId val="196483328"/>
      </c:barChart>
      <c:catAx>
        <c:axId val="196481792"/>
        <c:scaling>
          <c:orientation val="minMax"/>
        </c:scaling>
        <c:delete val="0"/>
        <c:axPos val="l"/>
        <c:numFmt formatCode="General" sourceLinked="0"/>
        <c:majorTickMark val="none"/>
        <c:minorTickMark val="none"/>
        <c:tickLblPos val="none"/>
        <c:txPr>
          <a:bodyPr/>
          <a:lstStyle/>
          <a:p>
            <a:pPr>
              <a:defRPr sz="1400" b="1"/>
            </a:pPr>
            <a:endParaRPr lang="ja-JP"/>
          </a:p>
        </c:txPr>
        <c:crossAx val="196483328"/>
        <c:crosses val="autoZero"/>
        <c:auto val="1"/>
        <c:lblAlgn val="ctr"/>
        <c:lblOffset val="100"/>
        <c:noMultiLvlLbl val="0"/>
      </c:catAx>
      <c:valAx>
        <c:axId val="196483328"/>
        <c:scaling>
          <c:orientation val="minMax"/>
        </c:scaling>
        <c:delete val="0"/>
        <c:axPos val="b"/>
        <c:numFmt formatCode="General" sourceLinked="0"/>
        <c:majorTickMark val="out"/>
        <c:minorTickMark val="none"/>
        <c:tickLblPos val="nextTo"/>
        <c:crossAx val="196481792"/>
        <c:crosses val="autoZero"/>
        <c:crossBetween val="between"/>
      </c:valAx>
    </c:plotArea>
    <c:plotVisOnly val="1"/>
    <c:dispBlanksAs val="gap"/>
    <c:showDLblsOverMax val="0"/>
  </c:chart>
  <c:txPr>
    <a:bodyPr/>
    <a:lstStyle/>
    <a:p>
      <a:pPr>
        <a:defRPr sz="1800"/>
      </a:pPr>
      <a:endParaRPr lang="ja-JP"/>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7648CB-8B73-4133-8D87-B630DD26F3E5}" type="doc">
      <dgm:prSet loTypeId="urn:microsoft.com/office/officeart/2005/8/layout/lProcess2" loCatId="relationship" qsTypeId="urn:microsoft.com/office/officeart/2005/8/quickstyle/simple1" qsCatId="simple" csTypeId="urn:microsoft.com/office/officeart/2005/8/colors/accent1_2" csCatId="accent1" phldr="1"/>
      <dgm:spPr/>
      <dgm:t>
        <a:bodyPr/>
        <a:lstStyle/>
        <a:p>
          <a:endParaRPr kumimoji="1" lang="ja-JP" altLang="en-US"/>
        </a:p>
      </dgm:t>
    </dgm:pt>
    <dgm:pt modelId="{C59C76C5-E767-4F43-A80C-B501B458D205}">
      <dgm:prSet phldrT="[テキスト]"/>
      <dgm:spPr/>
      <dgm:t>
        <a:bodyPr/>
        <a:lstStyle/>
        <a:p>
          <a:r>
            <a:rPr kumimoji="1" lang="ja-JP" altLang="en-US" dirty="0" smtClean="0"/>
            <a:t>ゲーム要素</a:t>
          </a:r>
          <a:endParaRPr kumimoji="1" lang="ja-JP" altLang="en-US" dirty="0"/>
        </a:p>
      </dgm:t>
    </dgm:pt>
    <dgm:pt modelId="{3EFB38F8-E042-4C8A-B4B5-42D27C30CAB5}" type="parTrans" cxnId="{E2DA1064-DD78-4DFD-B370-2C05CDB36DE0}">
      <dgm:prSet/>
      <dgm:spPr/>
      <dgm:t>
        <a:bodyPr/>
        <a:lstStyle/>
        <a:p>
          <a:endParaRPr kumimoji="1" lang="ja-JP" altLang="en-US"/>
        </a:p>
      </dgm:t>
    </dgm:pt>
    <dgm:pt modelId="{DD9618B4-F22E-461B-992E-C2C6500A40BA}" type="sibTrans" cxnId="{E2DA1064-DD78-4DFD-B370-2C05CDB36DE0}">
      <dgm:prSet/>
      <dgm:spPr/>
      <dgm:t>
        <a:bodyPr/>
        <a:lstStyle/>
        <a:p>
          <a:endParaRPr kumimoji="1" lang="ja-JP" altLang="en-US"/>
        </a:p>
      </dgm:t>
    </dgm:pt>
    <dgm:pt modelId="{DF3BE68D-8725-4066-8871-B184F14A0C85}">
      <dgm:prSet phldrT="[テキスト]"/>
      <dgm:spPr/>
      <dgm:t>
        <a:bodyPr/>
        <a:lstStyle/>
        <a:p>
          <a:r>
            <a:rPr kumimoji="1" lang="ja-JP" altLang="en-US" dirty="0" smtClean="0"/>
            <a:t>目標</a:t>
          </a:r>
          <a:endParaRPr kumimoji="1" lang="ja-JP" altLang="en-US" dirty="0"/>
        </a:p>
      </dgm:t>
    </dgm:pt>
    <dgm:pt modelId="{26275DE5-C6B5-4931-81AF-65587D37DE1C}" type="parTrans" cxnId="{9FBAD13A-F35F-43C9-98CB-58BDED2CE371}">
      <dgm:prSet/>
      <dgm:spPr/>
      <dgm:t>
        <a:bodyPr/>
        <a:lstStyle/>
        <a:p>
          <a:endParaRPr kumimoji="1" lang="ja-JP" altLang="en-US"/>
        </a:p>
      </dgm:t>
    </dgm:pt>
    <dgm:pt modelId="{5489C856-706E-41DA-B6C1-EF23F32D09C7}" type="sibTrans" cxnId="{9FBAD13A-F35F-43C9-98CB-58BDED2CE371}">
      <dgm:prSet/>
      <dgm:spPr/>
      <dgm:t>
        <a:bodyPr/>
        <a:lstStyle/>
        <a:p>
          <a:endParaRPr kumimoji="1" lang="ja-JP" altLang="en-US"/>
        </a:p>
      </dgm:t>
    </dgm:pt>
    <dgm:pt modelId="{EB73B9E3-E208-4110-AB1C-AC6E5E6309AC}">
      <dgm:prSet phldrT="[テキスト]"/>
      <dgm:spPr/>
      <dgm:t>
        <a:bodyPr/>
        <a:lstStyle/>
        <a:p>
          <a:r>
            <a:rPr kumimoji="1" lang="ja-JP" altLang="en-US" dirty="0" smtClean="0"/>
            <a:t>ルール</a:t>
          </a:r>
          <a:endParaRPr kumimoji="1" lang="ja-JP" altLang="en-US" dirty="0"/>
        </a:p>
      </dgm:t>
    </dgm:pt>
    <dgm:pt modelId="{99D5BAB4-BFA4-4FE5-9A2E-63EE3667412A}" type="parTrans" cxnId="{E0B6F594-8DB8-4D3F-897C-93DF61D13734}">
      <dgm:prSet/>
      <dgm:spPr/>
      <dgm:t>
        <a:bodyPr/>
        <a:lstStyle/>
        <a:p>
          <a:endParaRPr kumimoji="1" lang="ja-JP" altLang="en-US"/>
        </a:p>
      </dgm:t>
    </dgm:pt>
    <dgm:pt modelId="{AB4729AC-2836-4B29-A0B6-D6F944E2670E}" type="sibTrans" cxnId="{E0B6F594-8DB8-4D3F-897C-93DF61D13734}">
      <dgm:prSet/>
      <dgm:spPr/>
      <dgm:t>
        <a:bodyPr/>
        <a:lstStyle/>
        <a:p>
          <a:endParaRPr kumimoji="1" lang="ja-JP" altLang="en-US"/>
        </a:p>
      </dgm:t>
    </dgm:pt>
    <dgm:pt modelId="{C95E51E6-499E-418A-AE3B-0F6D4D7749D0}">
      <dgm:prSet phldrT="[テキスト]"/>
      <dgm:spPr/>
      <dgm:t>
        <a:bodyPr/>
        <a:lstStyle/>
        <a:p>
          <a:r>
            <a:rPr kumimoji="1" lang="ja-JP" altLang="en-US" dirty="0" smtClean="0"/>
            <a:t>自発的参加</a:t>
          </a:r>
          <a:endParaRPr kumimoji="1" lang="ja-JP" altLang="en-US" dirty="0"/>
        </a:p>
      </dgm:t>
    </dgm:pt>
    <dgm:pt modelId="{B9BCAFC9-FD61-4902-97BF-A69D8FF89B98}" type="parTrans" cxnId="{8B008574-A870-471E-9CF2-1C7BBA7530CF}">
      <dgm:prSet/>
      <dgm:spPr/>
      <dgm:t>
        <a:bodyPr/>
        <a:lstStyle/>
        <a:p>
          <a:endParaRPr kumimoji="1" lang="ja-JP" altLang="en-US"/>
        </a:p>
      </dgm:t>
    </dgm:pt>
    <dgm:pt modelId="{438D85F2-1BA6-4BFC-8110-0B1765411F19}" type="sibTrans" cxnId="{8B008574-A870-471E-9CF2-1C7BBA7530CF}">
      <dgm:prSet/>
      <dgm:spPr/>
      <dgm:t>
        <a:bodyPr/>
        <a:lstStyle/>
        <a:p>
          <a:endParaRPr kumimoji="1" lang="ja-JP" altLang="en-US"/>
        </a:p>
      </dgm:t>
    </dgm:pt>
    <dgm:pt modelId="{CDF78E43-3D66-485C-9FBC-F2BEC4B1D3FA}">
      <dgm:prSet phldrT="[テキスト]"/>
      <dgm:spPr/>
      <dgm:t>
        <a:bodyPr/>
        <a:lstStyle/>
        <a:p>
          <a:r>
            <a:rPr kumimoji="1" lang="ja-JP" altLang="en-US" dirty="0" smtClean="0"/>
            <a:t>フィードバック</a:t>
          </a:r>
          <a:endParaRPr kumimoji="1" lang="ja-JP" altLang="en-US" dirty="0"/>
        </a:p>
      </dgm:t>
    </dgm:pt>
    <dgm:pt modelId="{2D29D27D-68FE-4C7A-8AE1-8096496303D4}" type="parTrans" cxnId="{C985ED7D-A55F-40C6-A056-597FE3875EFF}">
      <dgm:prSet/>
      <dgm:spPr/>
      <dgm:t>
        <a:bodyPr/>
        <a:lstStyle/>
        <a:p>
          <a:endParaRPr kumimoji="1" lang="ja-JP" altLang="en-US"/>
        </a:p>
      </dgm:t>
    </dgm:pt>
    <dgm:pt modelId="{1B6F386B-F2CF-433A-9753-0ECADC5E1095}" type="sibTrans" cxnId="{C985ED7D-A55F-40C6-A056-597FE3875EFF}">
      <dgm:prSet/>
      <dgm:spPr/>
      <dgm:t>
        <a:bodyPr/>
        <a:lstStyle/>
        <a:p>
          <a:endParaRPr kumimoji="1" lang="ja-JP" altLang="en-US"/>
        </a:p>
      </dgm:t>
    </dgm:pt>
    <dgm:pt modelId="{29CD89C0-B544-4F25-9D27-ED672119FA18}" type="pres">
      <dgm:prSet presAssocID="{C67648CB-8B73-4133-8D87-B630DD26F3E5}" presName="theList" presStyleCnt="0">
        <dgm:presLayoutVars>
          <dgm:dir/>
          <dgm:animLvl val="lvl"/>
          <dgm:resizeHandles val="exact"/>
        </dgm:presLayoutVars>
      </dgm:prSet>
      <dgm:spPr/>
      <dgm:t>
        <a:bodyPr/>
        <a:lstStyle/>
        <a:p>
          <a:endParaRPr kumimoji="1" lang="ja-JP" altLang="en-US"/>
        </a:p>
      </dgm:t>
    </dgm:pt>
    <dgm:pt modelId="{FB09E45F-ED8A-42A3-8AC1-A706B30ECBFF}" type="pres">
      <dgm:prSet presAssocID="{C59C76C5-E767-4F43-A80C-B501B458D205}" presName="compNode" presStyleCnt="0"/>
      <dgm:spPr/>
    </dgm:pt>
    <dgm:pt modelId="{303FCED3-8377-4B3F-AD25-174388628EDA}" type="pres">
      <dgm:prSet presAssocID="{C59C76C5-E767-4F43-A80C-B501B458D205}" presName="aNode" presStyleLbl="bgShp" presStyleIdx="0" presStyleCnt="1" custLinFactNeighborX="3180" custLinFactNeighborY="-19702"/>
      <dgm:spPr/>
      <dgm:t>
        <a:bodyPr/>
        <a:lstStyle/>
        <a:p>
          <a:endParaRPr kumimoji="1" lang="ja-JP" altLang="en-US"/>
        </a:p>
      </dgm:t>
    </dgm:pt>
    <dgm:pt modelId="{BBAD955E-39B6-4BF0-AAEB-4108AD27CE4C}" type="pres">
      <dgm:prSet presAssocID="{C59C76C5-E767-4F43-A80C-B501B458D205}" presName="textNode" presStyleLbl="bgShp" presStyleIdx="0" presStyleCnt="1"/>
      <dgm:spPr/>
      <dgm:t>
        <a:bodyPr/>
        <a:lstStyle/>
        <a:p>
          <a:endParaRPr kumimoji="1" lang="ja-JP" altLang="en-US"/>
        </a:p>
      </dgm:t>
    </dgm:pt>
    <dgm:pt modelId="{3626E7E2-33D9-40F2-94AC-AB84F2092D9F}" type="pres">
      <dgm:prSet presAssocID="{C59C76C5-E767-4F43-A80C-B501B458D205}" presName="compChildNode" presStyleCnt="0"/>
      <dgm:spPr/>
    </dgm:pt>
    <dgm:pt modelId="{1AE0188B-C7F5-4F0A-9BFC-EE1C51B2C058}" type="pres">
      <dgm:prSet presAssocID="{C59C76C5-E767-4F43-A80C-B501B458D205}" presName="theInnerList" presStyleCnt="0"/>
      <dgm:spPr/>
    </dgm:pt>
    <dgm:pt modelId="{42C03F1F-F7AD-4B74-AE42-A9B96BF685E2}" type="pres">
      <dgm:prSet presAssocID="{DF3BE68D-8725-4066-8871-B184F14A0C85}" presName="childNode" presStyleLbl="node1" presStyleIdx="0" presStyleCnt="4">
        <dgm:presLayoutVars>
          <dgm:bulletEnabled val="1"/>
        </dgm:presLayoutVars>
      </dgm:prSet>
      <dgm:spPr/>
      <dgm:t>
        <a:bodyPr/>
        <a:lstStyle/>
        <a:p>
          <a:endParaRPr kumimoji="1" lang="ja-JP" altLang="en-US"/>
        </a:p>
      </dgm:t>
    </dgm:pt>
    <dgm:pt modelId="{2A44D481-E4C1-40B0-9921-81382E5A6F36}" type="pres">
      <dgm:prSet presAssocID="{DF3BE68D-8725-4066-8871-B184F14A0C85}" presName="aSpace2" presStyleCnt="0"/>
      <dgm:spPr/>
    </dgm:pt>
    <dgm:pt modelId="{68F3884F-F826-4C71-8EE8-E7F3F32FD29D}" type="pres">
      <dgm:prSet presAssocID="{EB73B9E3-E208-4110-AB1C-AC6E5E6309AC}" presName="childNode" presStyleLbl="node1" presStyleIdx="1" presStyleCnt="4">
        <dgm:presLayoutVars>
          <dgm:bulletEnabled val="1"/>
        </dgm:presLayoutVars>
      </dgm:prSet>
      <dgm:spPr/>
      <dgm:t>
        <a:bodyPr/>
        <a:lstStyle/>
        <a:p>
          <a:endParaRPr kumimoji="1" lang="ja-JP" altLang="en-US"/>
        </a:p>
      </dgm:t>
    </dgm:pt>
    <dgm:pt modelId="{525A1A94-0C89-486E-BE7F-E1008CE01807}" type="pres">
      <dgm:prSet presAssocID="{EB73B9E3-E208-4110-AB1C-AC6E5E6309AC}" presName="aSpace2" presStyleCnt="0"/>
      <dgm:spPr/>
    </dgm:pt>
    <dgm:pt modelId="{39937E31-7BF6-4D5D-ABB6-393D13769995}" type="pres">
      <dgm:prSet presAssocID="{C95E51E6-499E-418A-AE3B-0F6D4D7749D0}" presName="childNode" presStyleLbl="node1" presStyleIdx="2" presStyleCnt="4">
        <dgm:presLayoutVars>
          <dgm:bulletEnabled val="1"/>
        </dgm:presLayoutVars>
      </dgm:prSet>
      <dgm:spPr/>
      <dgm:t>
        <a:bodyPr/>
        <a:lstStyle/>
        <a:p>
          <a:endParaRPr kumimoji="1" lang="ja-JP" altLang="en-US"/>
        </a:p>
      </dgm:t>
    </dgm:pt>
    <dgm:pt modelId="{D341FB0B-6DA7-43C3-88CB-BB2BD6CD7DC7}" type="pres">
      <dgm:prSet presAssocID="{C95E51E6-499E-418A-AE3B-0F6D4D7749D0}" presName="aSpace2" presStyleCnt="0"/>
      <dgm:spPr/>
    </dgm:pt>
    <dgm:pt modelId="{896008F3-11E7-4380-8F78-F754ACF0B1C2}" type="pres">
      <dgm:prSet presAssocID="{CDF78E43-3D66-485C-9FBC-F2BEC4B1D3FA}" presName="childNode" presStyleLbl="node1" presStyleIdx="3" presStyleCnt="4">
        <dgm:presLayoutVars>
          <dgm:bulletEnabled val="1"/>
        </dgm:presLayoutVars>
      </dgm:prSet>
      <dgm:spPr/>
      <dgm:t>
        <a:bodyPr/>
        <a:lstStyle/>
        <a:p>
          <a:endParaRPr kumimoji="1" lang="ja-JP" altLang="en-US"/>
        </a:p>
      </dgm:t>
    </dgm:pt>
  </dgm:ptLst>
  <dgm:cxnLst>
    <dgm:cxn modelId="{E0B6F594-8DB8-4D3F-897C-93DF61D13734}" srcId="{C59C76C5-E767-4F43-A80C-B501B458D205}" destId="{EB73B9E3-E208-4110-AB1C-AC6E5E6309AC}" srcOrd="1" destOrd="0" parTransId="{99D5BAB4-BFA4-4FE5-9A2E-63EE3667412A}" sibTransId="{AB4729AC-2836-4B29-A0B6-D6F944E2670E}"/>
    <dgm:cxn modelId="{896B1DBD-E9CD-4F2C-8326-873A5F54179F}" type="presOf" srcId="{C59C76C5-E767-4F43-A80C-B501B458D205}" destId="{303FCED3-8377-4B3F-AD25-174388628EDA}" srcOrd="0" destOrd="0" presId="urn:microsoft.com/office/officeart/2005/8/layout/lProcess2"/>
    <dgm:cxn modelId="{F88EEF76-514A-4843-8EE0-4832AECE2F7A}" type="presOf" srcId="{DF3BE68D-8725-4066-8871-B184F14A0C85}" destId="{42C03F1F-F7AD-4B74-AE42-A9B96BF685E2}" srcOrd="0" destOrd="0" presId="urn:microsoft.com/office/officeart/2005/8/layout/lProcess2"/>
    <dgm:cxn modelId="{4BC46698-5E88-4B01-B383-85E1230E90FB}" type="presOf" srcId="{EB73B9E3-E208-4110-AB1C-AC6E5E6309AC}" destId="{68F3884F-F826-4C71-8EE8-E7F3F32FD29D}" srcOrd="0" destOrd="0" presId="urn:microsoft.com/office/officeart/2005/8/layout/lProcess2"/>
    <dgm:cxn modelId="{C73734E0-8EE9-4376-9E00-F2643328C21F}" type="presOf" srcId="{C67648CB-8B73-4133-8D87-B630DD26F3E5}" destId="{29CD89C0-B544-4F25-9D27-ED672119FA18}" srcOrd="0" destOrd="0" presId="urn:microsoft.com/office/officeart/2005/8/layout/lProcess2"/>
    <dgm:cxn modelId="{E2DA1064-DD78-4DFD-B370-2C05CDB36DE0}" srcId="{C67648CB-8B73-4133-8D87-B630DD26F3E5}" destId="{C59C76C5-E767-4F43-A80C-B501B458D205}" srcOrd="0" destOrd="0" parTransId="{3EFB38F8-E042-4C8A-B4B5-42D27C30CAB5}" sibTransId="{DD9618B4-F22E-461B-992E-C2C6500A40BA}"/>
    <dgm:cxn modelId="{C985ED7D-A55F-40C6-A056-597FE3875EFF}" srcId="{C59C76C5-E767-4F43-A80C-B501B458D205}" destId="{CDF78E43-3D66-485C-9FBC-F2BEC4B1D3FA}" srcOrd="3" destOrd="0" parTransId="{2D29D27D-68FE-4C7A-8AE1-8096496303D4}" sibTransId="{1B6F386B-F2CF-433A-9753-0ECADC5E1095}"/>
    <dgm:cxn modelId="{45E90C28-71E8-4849-82ED-4299879D5914}" type="presOf" srcId="{C95E51E6-499E-418A-AE3B-0F6D4D7749D0}" destId="{39937E31-7BF6-4D5D-ABB6-393D13769995}" srcOrd="0" destOrd="0" presId="urn:microsoft.com/office/officeart/2005/8/layout/lProcess2"/>
    <dgm:cxn modelId="{5EAABDAD-9A83-41EC-A2F4-079164EEE656}" type="presOf" srcId="{CDF78E43-3D66-485C-9FBC-F2BEC4B1D3FA}" destId="{896008F3-11E7-4380-8F78-F754ACF0B1C2}" srcOrd="0" destOrd="0" presId="urn:microsoft.com/office/officeart/2005/8/layout/lProcess2"/>
    <dgm:cxn modelId="{96BE19CB-09D4-45A4-937F-06296F5AA120}" type="presOf" srcId="{C59C76C5-E767-4F43-A80C-B501B458D205}" destId="{BBAD955E-39B6-4BF0-AAEB-4108AD27CE4C}" srcOrd="1" destOrd="0" presId="urn:microsoft.com/office/officeart/2005/8/layout/lProcess2"/>
    <dgm:cxn modelId="{8B008574-A870-471E-9CF2-1C7BBA7530CF}" srcId="{C59C76C5-E767-4F43-A80C-B501B458D205}" destId="{C95E51E6-499E-418A-AE3B-0F6D4D7749D0}" srcOrd="2" destOrd="0" parTransId="{B9BCAFC9-FD61-4902-97BF-A69D8FF89B98}" sibTransId="{438D85F2-1BA6-4BFC-8110-0B1765411F19}"/>
    <dgm:cxn modelId="{9FBAD13A-F35F-43C9-98CB-58BDED2CE371}" srcId="{C59C76C5-E767-4F43-A80C-B501B458D205}" destId="{DF3BE68D-8725-4066-8871-B184F14A0C85}" srcOrd="0" destOrd="0" parTransId="{26275DE5-C6B5-4931-81AF-65587D37DE1C}" sibTransId="{5489C856-706E-41DA-B6C1-EF23F32D09C7}"/>
    <dgm:cxn modelId="{34ACFCAE-EA7A-4A7F-851F-3AFF2A003CD9}" type="presParOf" srcId="{29CD89C0-B544-4F25-9D27-ED672119FA18}" destId="{FB09E45F-ED8A-42A3-8AC1-A706B30ECBFF}" srcOrd="0" destOrd="0" presId="urn:microsoft.com/office/officeart/2005/8/layout/lProcess2"/>
    <dgm:cxn modelId="{CAD43931-3E8A-4244-B534-CBB265EBB709}" type="presParOf" srcId="{FB09E45F-ED8A-42A3-8AC1-A706B30ECBFF}" destId="{303FCED3-8377-4B3F-AD25-174388628EDA}" srcOrd="0" destOrd="0" presId="urn:microsoft.com/office/officeart/2005/8/layout/lProcess2"/>
    <dgm:cxn modelId="{44455B09-8608-4951-BFE2-C2DE1E6CD560}" type="presParOf" srcId="{FB09E45F-ED8A-42A3-8AC1-A706B30ECBFF}" destId="{BBAD955E-39B6-4BF0-AAEB-4108AD27CE4C}" srcOrd="1" destOrd="0" presId="urn:microsoft.com/office/officeart/2005/8/layout/lProcess2"/>
    <dgm:cxn modelId="{88C43883-F462-4C17-AA64-2B327A9C5274}" type="presParOf" srcId="{FB09E45F-ED8A-42A3-8AC1-A706B30ECBFF}" destId="{3626E7E2-33D9-40F2-94AC-AB84F2092D9F}" srcOrd="2" destOrd="0" presId="urn:microsoft.com/office/officeart/2005/8/layout/lProcess2"/>
    <dgm:cxn modelId="{E5402E4F-D1F2-473C-B03D-31744963CCC3}" type="presParOf" srcId="{3626E7E2-33D9-40F2-94AC-AB84F2092D9F}" destId="{1AE0188B-C7F5-4F0A-9BFC-EE1C51B2C058}" srcOrd="0" destOrd="0" presId="urn:microsoft.com/office/officeart/2005/8/layout/lProcess2"/>
    <dgm:cxn modelId="{06EEA790-7B53-468B-BEF2-83C7EDC41699}" type="presParOf" srcId="{1AE0188B-C7F5-4F0A-9BFC-EE1C51B2C058}" destId="{42C03F1F-F7AD-4B74-AE42-A9B96BF685E2}" srcOrd="0" destOrd="0" presId="urn:microsoft.com/office/officeart/2005/8/layout/lProcess2"/>
    <dgm:cxn modelId="{263C4C67-5367-4816-B31C-A42DBEA4949C}" type="presParOf" srcId="{1AE0188B-C7F5-4F0A-9BFC-EE1C51B2C058}" destId="{2A44D481-E4C1-40B0-9921-81382E5A6F36}" srcOrd="1" destOrd="0" presId="urn:microsoft.com/office/officeart/2005/8/layout/lProcess2"/>
    <dgm:cxn modelId="{93E4F51D-AF96-4472-AE4A-AE21A7974B56}" type="presParOf" srcId="{1AE0188B-C7F5-4F0A-9BFC-EE1C51B2C058}" destId="{68F3884F-F826-4C71-8EE8-E7F3F32FD29D}" srcOrd="2" destOrd="0" presId="urn:microsoft.com/office/officeart/2005/8/layout/lProcess2"/>
    <dgm:cxn modelId="{A4C64224-6F4A-46C1-8C08-77C303016053}" type="presParOf" srcId="{1AE0188B-C7F5-4F0A-9BFC-EE1C51B2C058}" destId="{525A1A94-0C89-486E-BE7F-E1008CE01807}" srcOrd="3" destOrd="0" presId="urn:microsoft.com/office/officeart/2005/8/layout/lProcess2"/>
    <dgm:cxn modelId="{0C098D9B-05D0-4275-AF2B-35129AEF35BC}" type="presParOf" srcId="{1AE0188B-C7F5-4F0A-9BFC-EE1C51B2C058}" destId="{39937E31-7BF6-4D5D-ABB6-393D13769995}" srcOrd="4" destOrd="0" presId="urn:microsoft.com/office/officeart/2005/8/layout/lProcess2"/>
    <dgm:cxn modelId="{50D51B2C-5841-420E-A219-C89BEDB04553}" type="presParOf" srcId="{1AE0188B-C7F5-4F0A-9BFC-EE1C51B2C058}" destId="{D341FB0B-6DA7-43C3-88CB-BB2BD6CD7DC7}" srcOrd="5" destOrd="0" presId="urn:microsoft.com/office/officeart/2005/8/layout/lProcess2"/>
    <dgm:cxn modelId="{B49FFBF9-D70B-44C0-A029-0A6CE7A88AF5}" type="presParOf" srcId="{1AE0188B-C7F5-4F0A-9BFC-EE1C51B2C058}" destId="{896008F3-11E7-4380-8F78-F754ACF0B1C2}"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F901513-E49B-44D4-9DB5-1BA5599DD1A3}" type="doc">
      <dgm:prSet loTypeId="urn:microsoft.com/office/officeart/2005/8/layout/matrix2" loCatId="matrix" qsTypeId="urn:microsoft.com/office/officeart/2005/8/quickstyle/simple1" qsCatId="simple" csTypeId="urn:microsoft.com/office/officeart/2005/8/colors/colorful5" csCatId="colorful" phldr="1"/>
      <dgm:spPr/>
      <dgm:t>
        <a:bodyPr/>
        <a:lstStyle/>
        <a:p>
          <a:endParaRPr kumimoji="1" lang="ja-JP" altLang="en-US"/>
        </a:p>
      </dgm:t>
    </dgm:pt>
    <dgm:pt modelId="{978A15A9-7FCD-4F9D-B50A-A8B6DCA1E4E8}">
      <dgm:prSet phldrT="[テキスト]"/>
      <dgm:spPr>
        <a:solidFill>
          <a:srgbClr val="00B050"/>
        </a:solidFill>
      </dgm:spPr>
      <dgm:t>
        <a:bodyPr/>
        <a:lstStyle/>
        <a:p>
          <a:r>
            <a:rPr kumimoji="1" lang="ja-JP" altLang="en-US" dirty="0" smtClean="0"/>
            <a:t>コンシェルジュ</a:t>
          </a:r>
          <a:endParaRPr kumimoji="1" lang="ja-JP" altLang="en-US" dirty="0"/>
        </a:p>
      </dgm:t>
    </dgm:pt>
    <dgm:pt modelId="{64E2049F-547F-40E7-B70F-E0E31B865B88}" type="parTrans" cxnId="{12A2F765-3BF8-48DD-8184-B9446C6B3457}">
      <dgm:prSet/>
      <dgm:spPr/>
      <dgm:t>
        <a:bodyPr/>
        <a:lstStyle/>
        <a:p>
          <a:endParaRPr kumimoji="1" lang="ja-JP" altLang="en-US"/>
        </a:p>
      </dgm:t>
    </dgm:pt>
    <dgm:pt modelId="{CF3E5D94-AD16-4183-A72E-0E456591838B}" type="sibTrans" cxnId="{12A2F765-3BF8-48DD-8184-B9446C6B3457}">
      <dgm:prSet/>
      <dgm:spPr/>
      <dgm:t>
        <a:bodyPr/>
        <a:lstStyle/>
        <a:p>
          <a:endParaRPr kumimoji="1" lang="ja-JP" altLang="en-US"/>
        </a:p>
      </dgm:t>
    </dgm:pt>
    <dgm:pt modelId="{D6B41B8E-02D4-4B17-8BC4-ABAD3D31AA18}">
      <dgm:prSet phldrT="[テキスト]"/>
      <dgm:spPr>
        <a:solidFill>
          <a:srgbClr val="FF9933"/>
        </a:solidFill>
      </dgm:spPr>
      <dgm:t>
        <a:bodyPr/>
        <a:lstStyle/>
        <a:p>
          <a:r>
            <a:rPr kumimoji="1" lang="ja-JP" altLang="en-US" dirty="0" smtClean="0"/>
            <a:t>ゲーミフィケーション</a:t>
          </a:r>
          <a:endParaRPr kumimoji="1" lang="ja-JP" altLang="en-US" dirty="0"/>
        </a:p>
      </dgm:t>
    </dgm:pt>
    <dgm:pt modelId="{8AA02078-E261-4031-961A-1EAC8359F2FD}" type="parTrans" cxnId="{8279D4EC-A071-477F-89A6-42879E9E51E7}">
      <dgm:prSet/>
      <dgm:spPr/>
      <dgm:t>
        <a:bodyPr/>
        <a:lstStyle/>
        <a:p>
          <a:endParaRPr kumimoji="1" lang="ja-JP" altLang="en-US"/>
        </a:p>
      </dgm:t>
    </dgm:pt>
    <dgm:pt modelId="{E15A66D4-4434-4791-B451-CB026A17C42B}" type="sibTrans" cxnId="{8279D4EC-A071-477F-89A6-42879E9E51E7}">
      <dgm:prSet/>
      <dgm:spPr/>
      <dgm:t>
        <a:bodyPr/>
        <a:lstStyle/>
        <a:p>
          <a:endParaRPr kumimoji="1" lang="ja-JP" altLang="en-US"/>
        </a:p>
      </dgm:t>
    </dgm:pt>
    <dgm:pt modelId="{0E60B1C7-9A72-4507-8B8C-AF0166942E0C}">
      <dgm:prSet phldrT="[テキスト]"/>
      <dgm:spPr>
        <a:solidFill>
          <a:schemeClr val="accent2">
            <a:lumMod val="75000"/>
          </a:schemeClr>
        </a:solidFill>
      </dgm:spPr>
      <dgm:t>
        <a:bodyPr/>
        <a:lstStyle/>
        <a:p>
          <a:r>
            <a:rPr kumimoji="1" lang="ja-JP" altLang="en-US" dirty="0" smtClean="0"/>
            <a:t>テレビ広告</a:t>
          </a:r>
          <a:endParaRPr kumimoji="1" lang="ja-JP" altLang="en-US" dirty="0"/>
        </a:p>
      </dgm:t>
    </dgm:pt>
    <dgm:pt modelId="{C32FD008-56C4-4A1B-9EEF-E710746BC4E1}" type="parTrans" cxnId="{C614192D-D147-4C96-BBE7-15390A2CB3EC}">
      <dgm:prSet/>
      <dgm:spPr/>
      <dgm:t>
        <a:bodyPr/>
        <a:lstStyle/>
        <a:p>
          <a:endParaRPr kumimoji="1" lang="ja-JP" altLang="en-US"/>
        </a:p>
      </dgm:t>
    </dgm:pt>
    <dgm:pt modelId="{D7484687-7581-4A60-B089-27293546083E}" type="sibTrans" cxnId="{C614192D-D147-4C96-BBE7-15390A2CB3EC}">
      <dgm:prSet/>
      <dgm:spPr/>
      <dgm:t>
        <a:bodyPr/>
        <a:lstStyle/>
        <a:p>
          <a:endParaRPr kumimoji="1" lang="ja-JP" altLang="en-US"/>
        </a:p>
      </dgm:t>
    </dgm:pt>
    <dgm:pt modelId="{96CC427E-08B5-4093-A58D-EF00CB9317B1}">
      <dgm:prSet phldrT="[テキスト]"/>
      <dgm:spPr>
        <a:solidFill>
          <a:srgbClr val="FF6699"/>
        </a:solidFill>
      </dgm:spPr>
      <dgm:t>
        <a:bodyPr/>
        <a:lstStyle/>
        <a:p>
          <a:r>
            <a:rPr kumimoji="1" lang="ja-JP" altLang="en-US" dirty="0" smtClean="0"/>
            <a:t>スタンプカード</a:t>
          </a:r>
          <a:endParaRPr kumimoji="1" lang="ja-JP" altLang="en-US" dirty="0"/>
        </a:p>
      </dgm:t>
    </dgm:pt>
    <dgm:pt modelId="{12978EED-6C6C-41A5-9C55-105832F26164}" type="parTrans" cxnId="{6805DBE4-4CE1-46F1-AF8C-D8E64A331241}">
      <dgm:prSet/>
      <dgm:spPr/>
      <dgm:t>
        <a:bodyPr/>
        <a:lstStyle/>
        <a:p>
          <a:endParaRPr kumimoji="1" lang="ja-JP" altLang="en-US"/>
        </a:p>
      </dgm:t>
    </dgm:pt>
    <dgm:pt modelId="{5662890B-2C98-4B30-BD1A-D2FE60B02A00}" type="sibTrans" cxnId="{6805DBE4-4CE1-46F1-AF8C-D8E64A331241}">
      <dgm:prSet/>
      <dgm:spPr/>
      <dgm:t>
        <a:bodyPr/>
        <a:lstStyle/>
        <a:p>
          <a:endParaRPr kumimoji="1" lang="ja-JP" altLang="en-US"/>
        </a:p>
      </dgm:t>
    </dgm:pt>
    <dgm:pt modelId="{B31ACDA4-7F16-434C-9BF0-77F3924AC6C1}" type="pres">
      <dgm:prSet presAssocID="{2F901513-E49B-44D4-9DB5-1BA5599DD1A3}" presName="matrix" presStyleCnt="0">
        <dgm:presLayoutVars>
          <dgm:chMax val="1"/>
          <dgm:dir/>
          <dgm:resizeHandles val="exact"/>
        </dgm:presLayoutVars>
      </dgm:prSet>
      <dgm:spPr/>
      <dgm:t>
        <a:bodyPr/>
        <a:lstStyle/>
        <a:p>
          <a:endParaRPr kumimoji="1" lang="ja-JP" altLang="en-US"/>
        </a:p>
      </dgm:t>
    </dgm:pt>
    <dgm:pt modelId="{476EAE02-CE0D-472F-B8C8-87FD746C1E8C}" type="pres">
      <dgm:prSet presAssocID="{2F901513-E49B-44D4-9DB5-1BA5599DD1A3}" presName="axisShape" presStyleLbl="bgShp" presStyleIdx="0" presStyleCnt="1" custAng="0" custScaleX="102313" custScaleY="92399" custLinFactNeighborX="-695" custLinFactNeighborY="1235"/>
      <dgm:spPr/>
      <dgm:t>
        <a:bodyPr/>
        <a:lstStyle/>
        <a:p>
          <a:endParaRPr kumimoji="1" lang="ja-JP" altLang="en-US"/>
        </a:p>
      </dgm:t>
    </dgm:pt>
    <dgm:pt modelId="{192DC1CA-6B30-420E-936E-D6F19638B223}" type="pres">
      <dgm:prSet presAssocID="{2F901513-E49B-44D4-9DB5-1BA5599DD1A3}" presName="rect1" presStyleLbl="node1" presStyleIdx="0" presStyleCnt="4" custScaleY="65833" custLinFactNeighborX="-7917" custLinFactNeighborY="-16667">
        <dgm:presLayoutVars>
          <dgm:chMax val="0"/>
          <dgm:chPref val="0"/>
          <dgm:bulletEnabled val="1"/>
        </dgm:presLayoutVars>
      </dgm:prSet>
      <dgm:spPr/>
      <dgm:t>
        <a:bodyPr/>
        <a:lstStyle/>
        <a:p>
          <a:endParaRPr kumimoji="1" lang="ja-JP" altLang="en-US"/>
        </a:p>
      </dgm:t>
    </dgm:pt>
    <dgm:pt modelId="{D3934737-20C6-48DA-9D50-8C257B84F793}" type="pres">
      <dgm:prSet presAssocID="{2F901513-E49B-44D4-9DB5-1BA5599DD1A3}" presName="rect2" presStyleLbl="node1" presStyleIdx="1" presStyleCnt="4" custScaleY="67500" custLinFactNeighborX="6682" custLinFactNeighborY="-6265">
        <dgm:presLayoutVars>
          <dgm:chMax val="0"/>
          <dgm:chPref val="0"/>
          <dgm:bulletEnabled val="1"/>
        </dgm:presLayoutVars>
      </dgm:prSet>
      <dgm:spPr/>
      <dgm:t>
        <a:bodyPr/>
        <a:lstStyle/>
        <a:p>
          <a:endParaRPr kumimoji="1" lang="ja-JP" altLang="en-US"/>
        </a:p>
      </dgm:t>
    </dgm:pt>
    <dgm:pt modelId="{F5C7001D-6639-46C5-8C4D-423CB7DAD062}" type="pres">
      <dgm:prSet presAssocID="{2F901513-E49B-44D4-9DB5-1BA5599DD1A3}" presName="rect3" presStyleLbl="node1" presStyleIdx="2" presStyleCnt="4" custScaleX="93611" custScaleY="61944" custLinFactNeighborX="-5556" custLinFactNeighborY="-2778">
        <dgm:presLayoutVars>
          <dgm:chMax val="0"/>
          <dgm:chPref val="0"/>
          <dgm:bulletEnabled val="1"/>
        </dgm:presLayoutVars>
      </dgm:prSet>
      <dgm:spPr/>
      <dgm:t>
        <a:bodyPr/>
        <a:lstStyle/>
        <a:p>
          <a:endParaRPr kumimoji="1" lang="ja-JP" altLang="en-US"/>
        </a:p>
      </dgm:t>
    </dgm:pt>
    <dgm:pt modelId="{C4CA5613-6D63-4B52-8AE7-0220D9480637}" type="pres">
      <dgm:prSet presAssocID="{2F901513-E49B-44D4-9DB5-1BA5599DD1A3}" presName="rect4" presStyleLbl="node1" presStyleIdx="3" presStyleCnt="4" custScaleX="105556" custScaleY="50833" custLinFactNeighborX="12547" custLinFactNeighborY="-15955">
        <dgm:presLayoutVars>
          <dgm:chMax val="0"/>
          <dgm:chPref val="0"/>
          <dgm:bulletEnabled val="1"/>
        </dgm:presLayoutVars>
      </dgm:prSet>
      <dgm:spPr/>
      <dgm:t>
        <a:bodyPr/>
        <a:lstStyle/>
        <a:p>
          <a:endParaRPr kumimoji="1" lang="ja-JP" altLang="en-US"/>
        </a:p>
      </dgm:t>
    </dgm:pt>
  </dgm:ptLst>
  <dgm:cxnLst>
    <dgm:cxn modelId="{02FBBCFF-819F-48E7-9678-2A7E0A11274E}" type="presOf" srcId="{D6B41B8E-02D4-4B17-8BC4-ABAD3D31AA18}" destId="{D3934737-20C6-48DA-9D50-8C257B84F793}" srcOrd="0" destOrd="0" presId="urn:microsoft.com/office/officeart/2005/8/layout/matrix2"/>
    <dgm:cxn modelId="{6805DBE4-4CE1-46F1-AF8C-D8E64A331241}" srcId="{2F901513-E49B-44D4-9DB5-1BA5599DD1A3}" destId="{96CC427E-08B5-4093-A58D-EF00CB9317B1}" srcOrd="3" destOrd="0" parTransId="{12978EED-6C6C-41A5-9C55-105832F26164}" sibTransId="{5662890B-2C98-4B30-BD1A-D2FE60B02A00}"/>
    <dgm:cxn modelId="{F60DFB41-256E-48CF-B987-60B8267E1C20}" type="presOf" srcId="{2F901513-E49B-44D4-9DB5-1BA5599DD1A3}" destId="{B31ACDA4-7F16-434C-9BF0-77F3924AC6C1}" srcOrd="0" destOrd="0" presId="urn:microsoft.com/office/officeart/2005/8/layout/matrix2"/>
    <dgm:cxn modelId="{708F432A-A9EC-4656-A74E-CB836D4DE41D}" type="presOf" srcId="{96CC427E-08B5-4093-A58D-EF00CB9317B1}" destId="{C4CA5613-6D63-4B52-8AE7-0220D9480637}" srcOrd="0" destOrd="0" presId="urn:microsoft.com/office/officeart/2005/8/layout/matrix2"/>
    <dgm:cxn modelId="{D57B9B51-6712-4E7F-AC31-990A6A2D03AE}" type="presOf" srcId="{0E60B1C7-9A72-4507-8B8C-AF0166942E0C}" destId="{F5C7001D-6639-46C5-8C4D-423CB7DAD062}" srcOrd="0" destOrd="0" presId="urn:microsoft.com/office/officeart/2005/8/layout/matrix2"/>
    <dgm:cxn modelId="{12A2F765-3BF8-48DD-8184-B9446C6B3457}" srcId="{2F901513-E49B-44D4-9DB5-1BA5599DD1A3}" destId="{978A15A9-7FCD-4F9D-B50A-A8B6DCA1E4E8}" srcOrd="0" destOrd="0" parTransId="{64E2049F-547F-40E7-B70F-E0E31B865B88}" sibTransId="{CF3E5D94-AD16-4183-A72E-0E456591838B}"/>
    <dgm:cxn modelId="{8279D4EC-A071-477F-89A6-42879E9E51E7}" srcId="{2F901513-E49B-44D4-9DB5-1BA5599DD1A3}" destId="{D6B41B8E-02D4-4B17-8BC4-ABAD3D31AA18}" srcOrd="1" destOrd="0" parTransId="{8AA02078-E261-4031-961A-1EAC8359F2FD}" sibTransId="{E15A66D4-4434-4791-B451-CB026A17C42B}"/>
    <dgm:cxn modelId="{C614192D-D147-4C96-BBE7-15390A2CB3EC}" srcId="{2F901513-E49B-44D4-9DB5-1BA5599DD1A3}" destId="{0E60B1C7-9A72-4507-8B8C-AF0166942E0C}" srcOrd="2" destOrd="0" parTransId="{C32FD008-56C4-4A1B-9EEF-E710746BC4E1}" sibTransId="{D7484687-7581-4A60-B089-27293546083E}"/>
    <dgm:cxn modelId="{61F658DE-61BF-42E3-B745-BD98ED0F4D31}" type="presOf" srcId="{978A15A9-7FCD-4F9D-B50A-A8B6DCA1E4E8}" destId="{192DC1CA-6B30-420E-936E-D6F19638B223}" srcOrd="0" destOrd="0" presId="urn:microsoft.com/office/officeart/2005/8/layout/matrix2"/>
    <dgm:cxn modelId="{8BBE3EFC-303A-4D57-89C6-8170D44D0C42}" type="presParOf" srcId="{B31ACDA4-7F16-434C-9BF0-77F3924AC6C1}" destId="{476EAE02-CE0D-472F-B8C8-87FD746C1E8C}" srcOrd="0" destOrd="0" presId="urn:microsoft.com/office/officeart/2005/8/layout/matrix2"/>
    <dgm:cxn modelId="{F9213B0D-4651-4D67-8D70-7D8BD3B6EEB5}" type="presParOf" srcId="{B31ACDA4-7F16-434C-9BF0-77F3924AC6C1}" destId="{192DC1CA-6B30-420E-936E-D6F19638B223}" srcOrd="1" destOrd="0" presId="urn:microsoft.com/office/officeart/2005/8/layout/matrix2"/>
    <dgm:cxn modelId="{A22E9466-610A-4CDA-BAA5-981C7D244DC9}" type="presParOf" srcId="{B31ACDA4-7F16-434C-9BF0-77F3924AC6C1}" destId="{D3934737-20C6-48DA-9D50-8C257B84F793}" srcOrd="2" destOrd="0" presId="urn:microsoft.com/office/officeart/2005/8/layout/matrix2"/>
    <dgm:cxn modelId="{D5A85DB8-26C2-4956-AC6F-C66AB9B77FFF}" type="presParOf" srcId="{B31ACDA4-7F16-434C-9BF0-77F3924AC6C1}" destId="{F5C7001D-6639-46C5-8C4D-423CB7DAD062}" srcOrd="3" destOrd="0" presId="urn:microsoft.com/office/officeart/2005/8/layout/matrix2"/>
    <dgm:cxn modelId="{89896FB1-9978-4974-ADA9-EF1F139758DD}" type="presParOf" srcId="{B31ACDA4-7F16-434C-9BF0-77F3924AC6C1}" destId="{C4CA5613-6D63-4B52-8AE7-0220D9480637}"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2F901513-E49B-44D4-9DB5-1BA5599DD1A3}" type="doc">
      <dgm:prSet loTypeId="urn:microsoft.com/office/officeart/2005/8/layout/matrix2" loCatId="matrix" qsTypeId="urn:microsoft.com/office/officeart/2005/8/quickstyle/simple1" qsCatId="simple" csTypeId="urn:microsoft.com/office/officeart/2005/8/colors/colorful5" csCatId="colorful" phldr="1"/>
      <dgm:spPr/>
      <dgm:t>
        <a:bodyPr/>
        <a:lstStyle/>
        <a:p>
          <a:endParaRPr kumimoji="1" lang="ja-JP" altLang="en-US"/>
        </a:p>
      </dgm:t>
    </dgm:pt>
    <dgm:pt modelId="{978A15A9-7FCD-4F9D-B50A-A8B6DCA1E4E8}">
      <dgm:prSet phldrT="[テキスト]"/>
      <dgm:spPr>
        <a:solidFill>
          <a:srgbClr val="00B050"/>
        </a:solidFill>
      </dgm:spPr>
      <dgm:t>
        <a:bodyPr/>
        <a:lstStyle/>
        <a:p>
          <a:r>
            <a:rPr kumimoji="1" lang="ja-JP" altLang="en-US" dirty="0" smtClean="0"/>
            <a:t>コンシェルジュ</a:t>
          </a:r>
          <a:endParaRPr kumimoji="1" lang="ja-JP" altLang="en-US" dirty="0"/>
        </a:p>
      </dgm:t>
    </dgm:pt>
    <dgm:pt modelId="{64E2049F-547F-40E7-B70F-E0E31B865B88}" type="parTrans" cxnId="{12A2F765-3BF8-48DD-8184-B9446C6B3457}">
      <dgm:prSet/>
      <dgm:spPr/>
      <dgm:t>
        <a:bodyPr/>
        <a:lstStyle/>
        <a:p>
          <a:endParaRPr kumimoji="1" lang="ja-JP" altLang="en-US"/>
        </a:p>
      </dgm:t>
    </dgm:pt>
    <dgm:pt modelId="{CF3E5D94-AD16-4183-A72E-0E456591838B}" type="sibTrans" cxnId="{12A2F765-3BF8-48DD-8184-B9446C6B3457}">
      <dgm:prSet/>
      <dgm:spPr/>
      <dgm:t>
        <a:bodyPr/>
        <a:lstStyle/>
        <a:p>
          <a:endParaRPr kumimoji="1" lang="ja-JP" altLang="en-US"/>
        </a:p>
      </dgm:t>
    </dgm:pt>
    <dgm:pt modelId="{D6B41B8E-02D4-4B17-8BC4-ABAD3D31AA18}">
      <dgm:prSet phldrT="[テキスト]"/>
      <dgm:spPr>
        <a:solidFill>
          <a:srgbClr val="FF9933"/>
        </a:solidFill>
      </dgm:spPr>
      <dgm:t>
        <a:bodyPr/>
        <a:lstStyle/>
        <a:p>
          <a:r>
            <a:rPr kumimoji="1" lang="ja-JP" altLang="en-US" dirty="0" smtClean="0"/>
            <a:t>ゲーミフィケーション</a:t>
          </a:r>
          <a:endParaRPr kumimoji="1" lang="ja-JP" altLang="en-US" dirty="0"/>
        </a:p>
      </dgm:t>
    </dgm:pt>
    <dgm:pt modelId="{8AA02078-E261-4031-961A-1EAC8359F2FD}" type="parTrans" cxnId="{8279D4EC-A071-477F-89A6-42879E9E51E7}">
      <dgm:prSet/>
      <dgm:spPr/>
      <dgm:t>
        <a:bodyPr/>
        <a:lstStyle/>
        <a:p>
          <a:endParaRPr kumimoji="1" lang="ja-JP" altLang="en-US"/>
        </a:p>
      </dgm:t>
    </dgm:pt>
    <dgm:pt modelId="{E15A66D4-4434-4791-B451-CB026A17C42B}" type="sibTrans" cxnId="{8279D4EC-A071-477F-89A6-42879E9E51E7}">
      <dgm:prSet/>
      <dgm:spPr/>
      <dgm:t>
        <a:bodyPr/>
        <a:lstStyle/>
        <a:p>
          <a:endParaRPr kumimoji="1" lang="ja-JP" altLang="en-US"/>
        </a:p>
      </dgm:t>
    </dgm:pt>
    <dgm:pt modelId="{0E60B1C7-9A72-4507-8B8C-AF0166942E0C}">
      <dgm:prSet phldrT="[テキスト]"/>
      <dgm:spPr>
        <a:solidFill>
          <a:schemeClr val="accent2">
            <a:lumMod val="75000"/>
          </a:schemeClr>
        </a:solidFill>
      </dgm:spPr>
      <dgm:t>
        <a:bodyPr/>
        <a:lstStyle/>
        <a:p>
          <a:r>
            <a:rPr kumimoji="1" lang="ja-JP" altLang="en-US" dirty="0" smtClean="0"/>
            <a:t>テレビ広告</a:t>
          </a:r>
          <a:endParaRPr kumimoji="1" lang="ja-JP" altLang="en-US" dirty="0"/>
        </a:p>
      </dgm:t>
    </dgm:pt>
    <dgm:pt modelId="{C32FD008-56C4-4A1B-9EEF-E710746BC4E1}" type="parTrans" cxnId="{C614192D-D147-4C96-BBE7-15390A2CB3EC}">
      <dgm:prSet/>
      <dgm:spPr/>
      <dgm:t>
        <a:bodyPr/>
        <a:lstStyle/>
        <a:p>
          <a:endParaRPr kumimoji="1" lang="ja-JP" altLang="en-US"/>
        </a:p>
      </dgm:t>
    </dgm:pt>
    <dgm:pt modelId="{D7484687-7581-4A60-B089-27293546083E}" type="sibTrans" cxnId="{C614192D-D147-4C96-BBE7-15390A2CB3EC}">
      <dgm:prSet/>
      <dgm:spPr/>
      <dgm:t>
        <a:bodyPr/>
        <a:lstStyle/>
        <a:p>
          <a:endParaRPr kumimoji="1" lang="ja-JP" altLang="en-US"/>
        </a:p>
      </dgm:t>
    </dgm:pt>
    <dgm:pt modelId="{96CC427E-08B5-4093-A58D-EF00CB9317B1}">
      <dgm:prSet phldrT="[テキスト]"/>
      <dgm:spPr>
        <a:solidFill>
          <a:srgbClr val="FF6699"/>
        </a:solidFill>
      </dgm:spPr>
      <dgm:t>
        <a:bodyPr/>
        <a:lstStyle/>
        <a:p>
          <a:r>
            <a:rPr kumimoji="1" lang="ja-JP" altLang="en-US" dirty="0" smtClean="0"/>
            <a:t>スタンプカード</a:t>
          </a:r>
          <a:endParaRPr kumimoji="1" lang="ja-JP" altLang="en-US" dirty="0"/>
        </a:p>
      </dgm:t>
    </dgm:pt>
    <dgm:pt modelId="{12978EED-6C6C-41A5-9C55-105832F26164}" type="parTrans" cxnId="{6805DBE4-4CE1-46F1-AF8C-D8E64A331241}">
      <dgm:prSet/>
      <dgm:spPr/>
      <dgm:t>
        <a:bodyPr/>
        <a:lstStyle/>
        <a:p>
          <a:endParaRPr kumimoji="1" lang="ja-JP" altLang="en-US"/>
        </a:p>
      </dgm:t>
    </dgm:pt>
    <dgm:pt modelId="{5662890B-2C98-4B30-BD1A-D2FE60B02A00}" type="sibTrans" cxnId="{6805DBE4-4CE1-46F1-AF8C-D8E64A331241}">
      <dgm:prSet/>
      <dgm:spPr/>
      <dgm:t>
        <a:bodyPr/>
        <a:lstStyle/>
        <a:p>
          <a:endParaRPr kumimoji="1" lang="ja-JP" altLang="en-US"/>
        </a:p>
      </dgm:t>
    </dgm:pt>
    <dgm:pt modelId="{B31ACDA4-7F16-434C-9BF0-77F3924AC6C1}" type="pres">
      <dgm:prSet presAssocID="{2F901513-E49B-44D4-9DB5-1BA5599DD1A3}" presName="matrix" presStyleCnt="0">
        <dgm:presLayoutVars>
          <dgm:chMax val="1"/>
          <dgm:dir/>
          <dgm:resizeHandles val="exact"/>
        </dgm:presLayoutVars>
      </dgm:prSet>
      <dgm:spPr/>
      <dgm:t>
        <a:bodyPr/>
        <a:lstStyle/>
        <a:p>
          <a:endParaRPr kumimoji="1" lang="ja-JP" altLang="en-US"/>
        </a:p>
      </dgm:t>
    </dgm:pt>
    <dgm:pt modelId="{476EAE02-CE0D-472F-B8C8-87FD746C1E8C}" type="pres">
      <dgm:prSet presAssocID="{2F901513-E49B-44D4-9DB5-1BA5599DD1A3}" presName="axisShape" presStyleLbl="bgShp" presStyleIdx="0" presStyleCnt="1" custAng="0" custScaleX="102313" custScaleY="92399" custLinFactNeighborX="-695" custLinFactNeighborY="1235"/>
      <dgm:spPr/>
      <dgm:t>
        <a:bodyPr/>
        <a:lstStyle/>
        <a:p>
          <a:endParaRPr kumimoji="1" lang="ja-JP" altLang="en-US"/>
        </a:p>
      </dgm:t>
    </dgm:pt>
    <dgm:pt modelId="{192DC1CA-6B30-420E-936E-D6F19638B223}" type="pres">
      <dgm:prSet presAssocID="{2F901513-E49B-44D4-9DB5-1BA5599DD1A3}" presName="rect1" presStyleLbl="node1" presStyleIdx="0" presStyleCnt="4" custScaleY="65833" custLinFactNeighborX="-7917" custLinFactNeighborY="-16667">
        <dgm:presLayoutVars>
          <dgm:chMax val="0"/>
          <dgm:chPref val="0"/>
          <dgm:bulletEnabled val="1"/>
        </dgm:presLayoutVars>
      </dgm:prSet>
      <dgm:spPr/>
      <dgm:t>
        <a:bodyPr/>
        <a:lstStyle/>
        <a:p>
          <a:endParaRPr kumimoji="1" lang="ja-JP" altLang="en-US"/>
        </a:p>
      </dgm:t>
    </dgm:pt>
    <dgm:pt modelId="{D3934737-20C6-48DA-9D50-8C257B84F793}" type="pres">
      <dgm:prSet presAssocID="{2F901513-E49B-44D4-9DB5-1BA5599DD1A3}" presName="rect2" presStyleLbl="node1" presStyleIdx="1" presStyleCnt="4" custScaleY="67500" custLinFactNeighborX="6682" custLinFactNeighborY="-6265">
        <dgm:presLayoutVars>
          <dgm:chMax val="0"/>
          <dgm:chPref val="0"/>
          <dgm:bulletEnabled val="1"/>
        </dgm:presLayoutVars>
      </dgm:prSet>
      <dgm:spPr/>
      <dgm:t>
        <a:bodyPr/>
        <a:lstStyle/>
        <a:p>
          <a:endParaRPr kumimoji="1" lang="ja-JP" altLang="en-US"/>
        </a:p>
      </dgm:t>
    </dgm:pt>
    <dgm:pt modelId="{F5C7001D-6639-46C5-8C4D-423CB7DAD062}" type="pres">
      <dgm:prSet presAssocID="{2F901513-E49B-44D4-9DB5-1BA5599DD1A3}" presName="rect3" presStyleLbl="node1" presStyleIdx="2" presStyleCnt="4" custScaleX="93611" custScaleY="61944" custLinFactNeighborX="-5556" custLinFactNeighborY="-2778">
        <dgm:presLayoutVars>
          <dgm:chMax val="0"/>
          <dgm:chPref val="0"/>
          <dgm:bulletEnabled val="1"/>
        </dgm:presLayoutVars>
      </dgm:prSet>
      <dgm:spPr/>
      <dgm:t>
        <a:bodyPr/>
        <a:lstStyle/>
        <a:p>
          <a:endParaRPr kumimoji="1" lang="ja-JP" altLang="en-US"/>
        </a:p>
      </dgm:t>
    </dgm:pt>
    <dgm:pt modelId="{C4CA5613-6D63-4B52-8AE7-0220D9480637}" type="pres">
      <dgm:prSet presAssocID="{2F901513-E49B-44D4-9DB5-1BA5599DD1A3}" presName="rect4" presStyleLbl="node1" presStyleIdx="3" presStyleCnt="4" custScaleX="105556" custScaleY="50833" custLinFactNeighborX="12547" custLinFactNeighborY="-15955">
        <dgm:presLayoutVars>
          <dgm:chMax val="0"/>
          <dgm:chPref val="0"/>
          <dgm:bulletEnabled val="1"/>
        </dgm:presLayoutVars>
      </dgm:prSet>
      <dgm:spPr/>
      <dgm:t>
        <a:bodyPr/>
        <a:lstStyle/>
        <a:p>
          <a:endParaRPr kumimoji="1" lang="ja-JP" altLang="en-US"/>
        </a:p>
      </dgm:t>
    </dgm:pt>
  </dgm:ptLst>
  <dgm:cxnLst>
    <dgm:cxn modelId="{C614192D-D147-4C96-BBE7-15390A2CB3EC}" srcId="{2F901513-E49B-44D4-9DB5-1BA5599DD1A3}" destId="{0E60B1C7-9A72-4507-8B8C-AF0166942E0C}" srcOrd="2" destOrd="0" parTransId="{C32FD008-56C4-4A1B-9EEF-E710746BC4E1}" sibTransId="{D7484687-7581-4A60-B089-27293546083E}"/>
    <dgm:cxn modelId="{6805DBE4-4CE1-46F1-AF8C-D8E64A331241}" srcId="{2F901513-E49B-44D4-9DB5-1BA5599DD1A3}" destId="{96CC427E-08B5-4093-A58D-EF00CB9317B1}" srcOrd="3" destOrd="0" parTransId="{12978EED-6C6C-41A5-9C55-105832F26164}" sibTransId="{5662890B-2C98-4B30-BD1A-D2FE60B02A00}"/>
    <dgm:cxn modelId="{D282AA6D-E615-48C0-BDE4-032E90341077}" type="presOf" srcId="{0E60B1C7-9A72-4507-8B8C-AF0166942E0C}" destId="{F5C7001D-6639-46C5-8C4D-423CB7DAD062}" srcOrd="0" destOrd="0" presId="urn:microsoft.com/office/officeart/2005/8/layout/matrix2"/>
    <dgm:cxn modelId="{8279D4EC-A071-477F-89A6-42879E9E51E7}" srcId="{2F901513-E49B-44D4-9DB5-1BA5599DD1A3}" destId="{D6B41B8E-02D4-4B17-8BC4-ABAD3D31AA18}" srcOrd="1" destOrd="0" parTransId="{8AA02078-E261-4031-961A-1EAC8359F2FD}" sibTransId="{E15A66D4-4434-4791-B451-CB026A17C42B}"/>
    <dgm:cxn modelId="{84A83B37-52BA-4D45-A9B0-952F7EB55FBF}" type="presOf" srcId="{96CC427E-08B5-4093-A58D-EF00CB9317B1}" destId="{C4CA5613-6D63-4B52-8AE7-0220D9480637}" srcOrd="0" destOrd="0" presId="urn:microsoft.com/office/officeart/2005/8/layout/matrix2"/>
    <dgm:cxn modelId="{137C3601-D88D-4966-94B3-04EB3564797E}" type="presOf" srcId="{D6B41B8E-02D4-4B17-8BC4-ABAD3D31AA18}" destId="{D3934737-20C6-48DA-9D50-8C257B84F793}" srcOrd="0" destOrd="0" presId="urn:microsoft.com/office/officeart/2005/8/layout/matrix2"/>
    <dgm:cxn modelId="{0554A716-5EFD-4457-A5C3-214FB2191E0E}" type="presOf" srcId="{2F901513-E49B-44D4-9DB5-1BA5599DD1A3}" destId="{B31ACDA4-7F16-434C-9BF0-77F3924AC6C1}" srcOrd="0" destOrd="0" presId="urn:microsoft.com/office/officeart/2005/8/layout/matrix2"/>
    <dgm:cxn modelId="{F588456A-B55D-4BAF-B6A7-A9606F63A81F}" type="presOf" srcId="{978A15A9-7FCD-4F9D-B50A-A8B6DCA1E4E8}" destId="{192DC1CA-6B30-420E-936E-D6F19638B223}" srcOrd="0" destOrd="0" presId="urn:microsoft.com/office/officeart/2005/8/layout/matrix2"/>
    <dgm:cxn modelId="{12A2F765-3BF8-48DD-8184-B9446C6B3457}" srcId="{2F901513-E49B-44D4-9DB5-1BA5599DD1A3}" destId="{978A15A9-7FCD-4F9D-B50A-A8B6DCA1E4E8}" srcOrd="0" destOrd="0" parTransId="{64E2049F-547F-40E7-B70F-E0E31B865B88}" sibTransId="{CF3E5D94-AD16-4183-A72E-0E456591838B}"/>
    <dgm:cxn modelId="{2F131CE6-2224-4ABA-960D-8EA7E72BB741}" type="presParOf" srcId="{B31ACDA4-7F16-434C-9BF0-77F3924AC6C1}" destId="{476EAE02-CE0D-472F-B8C8-87FD746C1E8C}" srcOrd="0" destOrd="0" presId="urn:microsoft.com/office/officeart/2005/8/layout/matrix2"/>
    <dgm:cxn modelId="{49692165-94DA-4D15-A5B7-B257F7CADDB1}" type="presParOf" srcId="{B31ACDA4-7F16-434C-9BF0-77F3924AC6C1}" destId="{192DC1CA-6B30-420E-936E-D6F19638B223}" srcOrd="1" destOrd="0" presId="urn:microsoft.com/office/officeart/2005/8/layout/matrix2"/>
    <dgm:cxn modelId="{F31F64C3-7914-493E-A682-75F309D04BD9}" type="presParOf" srcId="{B31ACDA4-7F16-434C-9BF0-77F3924AC6C1}" destId="{D3934737-20C6-48DA-9D50-8C257B84F793}" srcOrd="2" destOrd="0" presId="urn:microsoft.com/office/officeart/2005/8/layout/matrix2"/>
    <dgm:cxn modelId="{75739853-0187-4339-9AE6-E397A4B11C6C}" type="presParOf" srcId="{B31ACDA4-7F16-434C-9BF0-77F3924AC6C1}" destId="{F5C7001D-6639-46C5-8C4D-423CB7DAD062}" srcOrd="3" destOrd="0" presId="urn:microsoft.com/office/officeart/2005/8/layout/matrix2"/>
    <dgm:cxn modelId="{05D44E1A-3D27-437C-B9D5-BD2614DD5A97}" type="presParOf" srcId="{B31ACDA4-7F16-434C-9BF0-77F3924AC6C1}" destId="{C4CA5613-6D63-4B52-8AE7-0220D9480637}"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B29C298-98FD-4687-ACD9-2090D59E349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kumimoji="1" lang="ja-JP" altLang="en-US"/>
        </a:p>
      </dgm:t>
    </dgm:pt>
    <dgm:pt modelId="{935034AC-D6B6-44C0-AE4E-45155C92B329}">
      <dgm:prSet/>
      <dgm:spPr/>
      <dgm:t>
        <a:bodyPr/>
        <a:lstStyle/>
        <a:p>
          <a:pPr rtl="0"/>
          <a:r>
            <a:rPr kumimoji="1" lang="ja-JP" dirty="0" smtClean="0"/>
            <a:t>既存研究</a:t>
          </a:r>
          <a:endParaRPr lang="ja-JP" dirty="0"/>
        </a:p>
      </dgm:t>
    </dgm:pt>
    <dgm:pt modelId="{544036D1-7074-4469-94D6-5E29AD17BDEE}" type="parTrans" cxnId="{6A14254B-72D4-4315-9B5A-11F18FA75660}">
      <dgm:prSet/>
      <dgm:spPr/>
      <dgm:t>
        <a:bodyPr/>
        <a:lstStyle/>
        <a:p>
          <a:endParaRPr kumimoji="1" lang="ja-JP" altLang="en-US"/>
        </a:p>
      </dgm:t>
    </dgm:pt>
    <dgm:pt modelId="{4D26CA82-6A25-486E-BE9E-C12C7A7E3D9E}" type="sibTrans" cxnId="{6A14254B-72D4-4315-9B5A-11F18FA75660}">
      <dgm:prSet/>
      <dgm:spPr/>
      <dgm:t>
        <a:bodyPr/>
        <a:lstStyle/>
        <a:p>
          <a:endParaRPr kumimoji="1" lang="ja-JP" altLang="en-US"/>
        </a:p>
      </dgm:t>
    </dgm:pt>
    <dgm:pt modelId="{58390A44-BD81-4B55-BDEE-D9F6BF2DC4FB}">
      <dgm:prSet/>
      <dgm:spPr/>
      <dgm:t>
        <a:bodyPr/>
        <a:lstStyle/>
        <a:p>
          <a:pPr rtl="0"/>
          <a:r>
            <a:rPr kumimoji="1" lang="ja-JP" dirty="0" smtClean="0"/>
            <a:t>ゲーミフィケーションにおいて動機づけが重要</a:t>
          </a:r>
          <a:endParaRPr lang="ja-JP" dirty="0"/>
        </a:p>
      </dgm:t>
    </dgm:pt>
    <dgm:pt modelId="{2097D268-1D39-4DF2-8E96-BCE1698A4680}" type="parTrans" cxnId="{CF35641B-3D40-4454-9C10-71212BF7F922}">
      <dgm:prSet/>
      <dgm:spPr/>
      <dgm:t>
        <a:bodyPr/>
        <a:lstStyle/>
        <a:p>
          <a:endParaRPr kumimoji="1" lang="ja-JP" altLang="en-US"/>
        </a:p>
      </dgm:t>
    </dgm:pt>
    <dgm:pt modelId="{5469D741-CFA7-49BA-A198-BA92F2B70365}" type="sibTrans" cxnId="{CF35641B-3D40-4454-9C10-71212BF7F922}">
      <dgm:prSet/>
      <dgm:spPr/>
      <dgm:t>
        <a:bodyPr/>
        <a:lstStyle/>
        <a:p>
          <a:endParaRPr kumimoji="1" lang="ja-JP" altLang="en-US"/>
        </a:p>
      </dgm:t>
    </dgm:pt>
    <dgm:pt modelId="{2C06D355-9D7A-4E0E-8872-F2C8CD30AB05}" type="pres">
      <dgm:prSet presAssocID="{9B29C298-98FD-4687-ACD9-2090D59E3497}" presName="Name0" presStyleCnt="0">
        <dgm:presLayoutVars>
          <dgm:dir/>
          <dgm:animLvl val="lvl"/>
          <dgm:resizeHandles val="exact"/>
        </dgm:presLayoutVars>
      </dgm:prSet>
      <dgm:spPr/>
      <dgm:t>
        <a:bodyPr/>
        <a:lstStyle/>
        <a:p>
          <a:endParaRPr kumimoji="1" lang="ja-JP" altLang="en-US"/>
        </a:p>
      </dgm:t>
    </dgm:pt>
    <dgm:pt modelId="{6A988C58-043E-4293-AAE7-E6752F902C21}" type="pres">
      <dgm:prSet presAssocID="{935034AC-D6B6-44C0-AE4E-45155C92B329}" presName="linNode" presStyleCnt="0"/>
      <dgm:spPr/>
    </dgm:pt>
    <dgm:pt modelId="{1CF0CDE3-1A8F-40F1-88B1-8525BB2976EC}" type="pres">
      <dgm:prSet presAssocID="{935034AC-D6B6-44C0-AE4E-45155C92B329}" presName="parentText" presStyleLbl="node1" presStyleIdx="0" presStyleCnt="1">
        <dgm:presLayoutVars>
          <dgm:chMax val="1"/>
          <dgm:bulletEnabled val="1"/>
        </dgm:presLayoutVars>
      </dgm:prSet>
      <dgm:spPr/>
      <dgm:t>
        <a:bodyPr/>
        <a:lstStyle/>
        <a:p>
          <a:endParaRPr kumimoji="1" lang="ja-JP" altLang="en-US"/>
        </a:p>
      </dgm:t>
    </dgm:pt>
    <dgm:pt modelId="{C9DF516E-491B-46D1-ABF4-E3321B6C6B79}" type="pres">
      <dgm:prSet presAssocID="{935034AC-D6B6-44C0-AE4E-45155C92B329}" presName="descendantText" presStyleLbl="alignAccFollowNode1" presStyleIdx="0" presStyleCnt="1">
        <dgm:presLayoutVars>
          <dgm:bulletEnabled val="1"/>
        </dgm:presLayoutVars>
      </dgm:prSet>
      <dgm:spPr/>
      <dgm:t>
        <a:bodyPr/>
        <a:lstStyle/>
        <a:p>
          <a:endParaRPr kumimoji="1" lang="ja-JP" altLang="en-US"/>
        </a:p>
      </dgm:t>
    </dgm:pt>
  </dgm:ptLst>
  <dgm:cxnLst>
    <dgm:cxn modelId="{5366A1B7-8CDF-4E90-903A-84FC5B59AD9E}" type="presOf" srcId="{9B29C298-98FD-4687-ACD9-2090D59E3497}" destId="{2C06D355-9D7A-4E0E-8872-F2C8CD30AB05}" srcOrd="0" destOrd="0" presId="urn:microsoft.com/office/officeart/2005/8/layout/vList5"/>
    <dgm:cxn modelId="{F5DD7AB2-8ADC-4716-BBDE-B174B90735EB}" type="presOf" srcId="{58390A44-BD81-4B55-BDEE-D9F6BF2DC4FB}" destId="{C9DF516E-491B-46D1-ABF4-E3321B6C6B79}" srcOrd="0" destOrd="0" presId="urn:microsoft.com/office/officeart/2005/8/layout/vList5"/>
    <dgm:cxn modelId="{A4AB3B09-FE68-437F-BCEC-5B960EE67162}" type="presOf" srcId="{935034AC-D6B6-44C0-AE4E-45155C92B329}" destId="{1CF0CDE3-1A8F-40F1-88B1-8525BB2976EC}" srcOrd="0" destOrd="0" presId="urn:microsoft.com/office/officeart/2005/8/layout/vList5"/>
    <dgm:cxn modelId="{CF35641B-3D40-4454-9C10-71212BF7F922}" srcId="{935034AC-D6B6-44C0-AE4E-45155C92B329}" destId="{58390A44-BD81-4B55-BDEE-D9F6BF2DC4FB}" srcOrd="0" destOrd="0" parTransId="{2097D268-1D39-4DF2-8E96-BCE1698A4680}" sibTransId="{5469D741-CFA7-49BA-A198-BA92F2B70365}"/>
    <dgm:cxn modelId="{6A14254B-72D4-4315-9B5A-11F18FA75660}" srcId="{9B29C298-98FD-4687-ACD9-2090D59E3497}" destId="{935034AC-D6B6-44C0-AE4E-45155C92B329}" srcOrd="0" destOrd="0" parTransId="{544036D1-7074-4469-94D6-5E29AD17BDEE}" sibTransId="{4D26CA82-6A25-486E-BE9E-C12C7A7E3D9E}"/>
    <dgm:cxn modelId="{48902B56-58BA-4244-A6DC-7DCD86CAAD6A}" type="presParOf" srcId="{2C06D355-9D7A-4E0E-8872-F2C8CD30AB05}" destId="{6A988C58-043E-4293-AAE7-E6752F902C21}" srcOrd="0" destOrd="0" presId="urn:microsoft.com/office/officeart/2005/8/layout/vList5"/>
    <dgm:cxn modelId="{6EBA91F6-2607-484E-A171-DC841A0B62BC}" type="presParOf" srcId="{6A988C58-043E-4293-AAE7-E6752F902C21}" destId="{1CF0CDE3-1A8F-40F1-88B1-8525BB2976EC}" srcOrd="0" destOrd="0" presId="urn:microsoft.com/office/officeart/2005/8/layout/vList5"/>
    <dgm:cxn modelId="{C5B1A3B8-F051-4096-9FCB-3F299686E5F7}" type="presParOf" srcId="{6A988C58-043E-4293-AAE7-E6752F902C21}" destId="{C9DF516E-491B-46D1-ABF4-E3321B6C6B7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3FCED3-8377-4B3F-AD25-174388628EDA}">
      <dsp:nvSpPr>
        <dsp:cNvPr id="0" name=""/>
        <dsp:cNvSpPr/>
      </dsp:nvSpPr>
      <dsp:spPr>
        <a:xfrm>
          <a:off x="0" y="0"/>
          <a:ext cx="6792416" cy="4308344"/>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17170" tIns="217170" rIns="217170" bIns="217170" numCol="1" spcCol="1270" anchor="ctr" anchorCtr="0">
          <a:noAutofit/>
        </a:bodyPr>
        <a:lstStyle/>
        <a:p>
          <a:pPr lvl="0" algn="ctr" defTabSz="2533650">
            <a:lnSpc>
              <a:spcPct val="90000"/>
            </a:lnSpc>
            <a:spcBef>
              <a:spcPct val="0"/>
            </a:spcBef>
            <a:spcAft>
              <a:spcPct val="35000"/>
            </a:spcAft>
          </a:pPr>
          <a:r>
            <a:rPr kumimoji="1" lang="ja-JP" altLang="en-US" sz="5700" kern="1200" dirty="0" smtClean="0"/>
            <a:t>ゲーム要素</a:t>
          </a:r>
          <a:endParaRPr kumimoji="1" lang="ja-JP" altLang="en-US" sz="5700" kern="1200" dirty="0"/>
        </a:p>
      </dsp:txBody>
      <dsp:txXfrm>
        <a:off x="0" y="0"/>
        <a:ext cx="6792416" cy="1292503"/>
      </dsp:txXfrm>
    </dsp:sp>
    <dsp:sp modelId="{42C03F1F-F7AD-4B74-AE42-A9B96BF685E2}">
      <dsp:nvSpPr>
        <dsp:cNvPr id="0" name=""/>
        <dsp:cNvSpPr/>
      </dsp:nvSpPr>
      <dsp:spPr>
        <a:xfrm>
          <a:off x="679241" y="1292608"/>
          <a:ext cx="5433932" cy="627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740" tIns="59055" rIns="78740" bIns="59055" numCol="1" spcCol="1270" anchor="ctr" anchorCtr="0">
          <a:noAutofit/>
        </a:bodyPr>
        <a:lstStyle/>
        <a:p>
          <a:pPr lvl="0" algn="ctr" defTabSz="1377950">
            <a:lnSpc>
              <a:spcPct val="90000"/>
            </a:lnSpc>
            <a:spcBef>
              <a:spcPct val="0"/>
            </a:spcBef>
            <a:spcAft>
              <a:spcPct val="35000"/>
            </a:spcAft>
          </a:pPr>
          <a:r>
            <a:rPr kumimoji="1" lang="ja-JP" altLang="en-US" sz="3100" kern="1200" dirty="0" smtClean="0"/>
            <a:t>目標</a:t>
          </a:r>
          <a:endParaRPr kumimoji="1" lang="ja-JP" altLang="en-US" sz="3100" kern="1200" dirty="0"/>
        </a:p>
      </dsp:txBody>
      <dsp:txXfrm>
        <a:off x="697624" y="1310991"/>
        <a:ext cx="5397166" cy="590868"/>
      </dsp:txXfrm>
    </dsp:sp>
    <dsp:sp modelId="{68F3884F-F826-4C71-8EE8-E7F3F32FD29D}">
      <dsp:nvSpPr>
        <dsp:cNvPr id="0" name=""/>
        <dsp:cNvSpPr/>
      </dsp:nvSpPr>
      <dsp:spPr>
        <a:xfrm>
          <a:off x="679241" y="2016801"/>
          <a:ext cx="5433932" cy="627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740" tIns="59055" rIns="78740" bIns="59055" numCol="1" spcCol="1270" anchor="ctr" anchorCtr="0">
          <a:noAutofit/>
        </a:bodyPr>
        <a:lstStyle/>
        <a:p>
          <a:pPr lvl="0" algn="ctr" defTabSz="1377950">
            <a:lnSpc>
              <a:spcPct val="90000"/>
            </a:lnSpc>
            <a:spcBef>
              <a:spcPct val="0"/>
            </a:spcBef>
            <a:spcAft>
              <a:spcPct val="35000"/>
            </a:spcAft>
          </a:pPr>
          <a:r>
            <a:rPr kumimoji="1" lang="ja-JP" altLang="en-US" sz="3100" kern="1200" dirty="0" smtClean="0"/>
            <a:t>ルール</a:t>
          </a:r>
          <a:endParaRPr kumimoji="1" lang="ja-JP" altLang="en-US" sz="3100" kern="1200" dirty="0"/>
        </a:p>
      </dsp:txBody>
      <dsp:txXfrm>
        <a:off x="697624" y="2035184"/>
        <a:ext cx="5397166" cy="590868"/>
      </dsp:txXfrm>
    </dsp:sp>
    <dsp:sp modelId="{39937E31-7BF6-4D5D-ABB6-393D13769995}">
      <dsp:nvSpPr>
        <dsp:cNvPr id="0" name=""/>
        <dsp:cNvSpPr/>
      </dsp:nvSpPr>
      <dsp:spPr>
        <a:xfrm>
          <a:off x="679241" y="2740994"/>
          <a:ext cx="5433932" cy="627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740" tIns="59055" rIns="78740" bIns="59055" numCol="1" spcCol="1270" anchor="ctr" anchorCtr="0">
          <a:noAutofit/>
        </a:bodyPr>
        <a:lstStyle/>
        <a:p>
          <a:pPr lvl="0" algn="ctr" defTabSz="1377950">
            <a:lnSpc>
              <a:spcPct val="90000"/>
            </a:lnSpc>
            <a:spcBef>
              <a:spcPct val="0"/>
            </a:spcBef>
            <a:spcAft>
              <a:spcPct val="35000"/>
            </a:spcAft>
          </a:pPr>
          <a:r>
            <a:rPr kumimoji="1" lang="ja-JP" altLang="en-US" sz="3100" kern="1200" dirty="0" smtClean="0"/>
            <a:t>自発的参加</a:t>
          </a:r>
          <a:endParaRPr kumimoji="1" lang="ja-JP" altLang="en-US" sz="3100" kern="1200" dirty="0"/>
        </a:p>
      </dsp:txBody>
      <dsp:txXfrm>
        <a:off x="697624" y="2759377"/>
        <a:ext cx="5397166" cy="590868"/>
      </dsp:txXfrm>
    </dsp:sp>
    <dsp:sp modelId="{896008F3-11E7-4380-8F78-F754ACF0B1C2}">
      <dsp:nvSpPr>
        <dsp:cNvPr id="0" name=""/>
        <dsp:cNvSpPr/>
      </dsp:nvSpPr>
      <dsp:spPr>
        <a:xfrm>
          <a:off x="679241" y="3465187"/>
          <a:ext cx="5433932" cy="62763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8740" tIns="59055" rIns="78740" bIns="59055" numCol="1" spcCol="1270" anchor="ctr" anchorCtr="0">
          <a:noAutofit/>
        </a:bodyPr>
        <a:lstStyle/>
        <a:p>
          <a:pPr lvl="0" algn="ctr" defTabSz="1377950">
            <a:lnSpc>
              <a:spcPct val="90000"/>
            </a:lnSpc>
            <a:spcBef>
              <a:spcPct val="0"/>
            </a:spcBef>
            <a:spcAft>
              <a:spcPct val="35000"/>
            </a:spcAft>
          </a:pPr>
          <a:r>
            <a:rPr kumimoji="1" lang="ja-JP" altLang="en-US" sz="3100" kern="1200" dirty="0" smtClean="0"/>
            <a:t>フィードバック</a:t>
          </a:r>
          <a:endParaRPr kumimoji="1" lang="ja-JP" altLang="en-US" sz="3100" kern="1200" dirty="0"/>
        </a:p>
      </dsp:txBody>
      <dsp:txXfrm>
        <a:off x="697624" y="3483570"/>
        <a:ext cx="5397166" cy="59086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EAE02-CE0D-472F-B8C8-87FD746C1E8C}">
      <dsp:nvSpPr>
        <dsp:cNvPr id="0" name=""/>
        <dsp:cNvSpPr/>
      </dsp:nvSpPr>
      <dsp:spPr>
        <a:xfrm>
          <a:off x="1454959" y="255367"/>
          <a:ext cx="5188638" cy="4685865"/>
        </a:xfrm>
        <a:prstGeom prst="quadArrow">
          <a:avLst>
            <a:gd name="adj1" fmla="val 2000"/>
            <a:gd name="adj2" fmla="val 4000"/>
            <a:gd name="adj3" fmla="val 5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2DC1CA-6B30-420E-936E-D6F19638B223}">
      <dsp:nvSpPr>
        <dsp:cNvPr id="0" name=""/>
        <dsp:cNvSpPr/>
      </dsp:nvSpPr>
      <dsp:spPr>
        <a:xfrm>
          <a:off x="1717893" y="338085"/>
          <a:ext cx="2028535" cy="1335445"/>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コンシェルジュ</a:t>
          </a:r>
          <a:endParaRPr kumimoji="1" lang="ja-JP" altLang="en-US" sz="2400" kern="1200" dirty="0"/>
        </a:p>
      </dsp:txBody>
      <dsp:txXfrm>
        <a:off x="1783084" y="403276"/>
        <a:ext cx="1898153" cy="1205063"/>
      </dsp:txXfrm>
    </dsp:sp>
    <dsp:sp modelId="{D3934737-20C6-48DA-9D50-8C257B84F793}">
      <dsp:nvSpPr>
        <dsp:cNvPr id="0" name=""/>
        <dsp:cNvSpPr/>
      </dsp:nvSpPr>
      <dsp:spPr>
        <a:xfrm>
          <a:off x="4397568" y="532186"/>
          <a:ext cx="2028535" cy="1369261"/>
        </a:xfrm>
        <a:prstGeom prst="roundRect">
          <a:avLst/>
        </a:prstGeom>
        <a:solidFill>
          <a:srgbClr val="FF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ゲーミフィケーション</a:t>
          </a:r>
          <a:endParaRPr kumimoji="1" lang="ja-JP" altLang="en-US" sz="2400" kern="1200" dirty="0"/>
        </a:p>
      </dsp:txBody>
      <dsp:txXfrm>
        <a:off x="4464410" y="599028"/>
        <a:ext cx="1894851" cy="1235577"/>
      </dsp:txXfrm>
    </dsp:sp>
    <dsp:sp modelId="{F5C7001D-6639-46C5-8C4D-423CB7DAD062}">
      <dsp:nvSpPr>
        <dsp:cNvPr id="0" name=""/>
        <dsp:cNvSpPr/>
      </dsp:nvSpPr>
      <dsp:spPr>
        <a:xfrm>
          <a:off x="1830588" y="3042802"/>
          <a:ext cx="1898932" cy="1256555"/>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テレビ広告</a:t>
          </a:r>
          <a:endParaRPr kumimoji="1" lang="ja-JP" altLang="en-US" sz="2400" kern="1200" dirty="0"/>
        </a:p>
      </dsp:txBody>
      <dsp:txXfrm>
        <a:off x="1891928" y="3104142"/>
        <a:ext cx="1776252" cy="1133875"/>
      </dsp:txXfrm>
    </dsp:sp>
    <dsp:sp modelId="{C4CA5613-6D63-4B52-8AE7-0220D9480637}">
      <dsp:nvSpPr>
        <dsp:cNvPr id="0" name=""/>
        <dsp:cNvSpPr/>
      </dsp:nvSpPr>
      <dsp:spPr>
        <a:xfrm>
          <a:off x="4460188" y="2888197"/>
          <a:ext cx="2141240" cy="1031165"/>
        </a:xfrm>
        <a:prstGeom prst="roundRect">
          <a:avLst/>
        </a:prstGeom>
        <a:solidFill>
          <a:srgbClr val="FF66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スタンプカード</a:t>
          </a:r>
          <a:endParaRPr kumimoji="1" lang="ja-JP" altLang="en-US" sz="2400" kern="1200" dirty="0"/>
        </a:p>
      </dsp:txBody>
      <dsp:txXfrm>
        <a:off x="4510525" y="2938534"/>
        <a:ext cx="2040566" cy="9304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EAE02-CE0D-472F-B8C8-87FD746C1E8C}">
      <dsp:nvSpPr>
        <dsp:cNvPr id="0" name=""/>
        <dsp:cNvSpPr/>
      </dsp:nvSpPr>
      <dsp:spPr>
        <a:xfrm>
          <a:off x="1454959" y="255367"/>
          <a:ext cx="5188638" cy="4685865"/>
        </a:xfrm>
        <a:prstGeom prst="quadArrow">
          <a:avLst>
            <a:gd name="adj1" fmla="val 2000"/>
            <a:gd name="adj2" fmla="val 4000"/>
            <a:gd name="adj3" fmla="val 5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92DC1CA-6B30-420E-936E-D6F19638B223}">
      <dsp:nvSpPr>
        <dsp:cNvPr id="0" name=""/>
        <dsp:cNvSpPr/>
      </dsp:nvSpPr>
      <dsp:spPr>
        <a:xfrm>
          <a:off x="1717893" y="338085"/>
          <a:ext cx="2028535" cy="1335445"/>
        </a:xfrm>
        <a:prstGeom prst="roundRect">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コンシェルジュ</a:t>
          </a:r>
          <a:endParaRPr kumimoji="1" lang="ja-JP" altLang="en-US" sz="2400" kern="1200" dirty="0"/>
        </a:p>
      </dsp:txBody>
      <dsp:txXfrm>
        <a:off x="1783084" y="403276"/>
        <a:ext cx="1898153" cy="1205063"/>
      </dsp:txXfrm>
    </dsp:sp>
    <dsp:sp modelId="{D3934737-20C6-48DA-9D50-8C257B84F793}">
      <dsp:nvSpPr>
        <dsp:cNvPr id="0" name=""/>
        <dsp:cNvSpPr/>
      </dsp:nvSpPr>
      <dsp:spPr>
        <a:xfrm>
          <a:off x="4397568" y="532186"/>
          <a:ext cx="2028535" cy="1369261"/>
        </a:xfrm>
        <a:prstGeom prst="roundRect">
          <a:avLst/>
        </a:prstGeom>
        <a:solidFill>
          <a:srgbClr val="FF99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ゲーミフィケーション</a:t>
          </a:r>
          <a:endParaRPr kumimoji="1" lang="ja-JP" altLang="en-US" sz="2400" kern="1200" dirty="0"/>
        </a:p>
      </dsp:txBody>
      <dsp:txXfrm>
        <a:off x="4464410" y="599028"/>
        <a:ext cx="1894851" cy="1235577"/>
      </dsp:txXfrm>
    </dsp:sp>
    <dsp:sp modelId="{F5C7001D-6639-46C5-8C4D-423CB7DAD062}">
      <dsp:nvSpPr>
        <dsp:cNvPr id="0" name=""/>
        <dsp:cNvSpPr/>
      </dsp:nvSpPr>
      <dsp:spPr>
        <a:xfrm>
          <a:off x="1830588" y="3042802"/>
          <a:ext cx="1898932" cy="1256555"/>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テレビ広告</a:t>
          </a:r>
          <a:endParaRPr kumimoji="1" lang="ja-JP" altLang="en-US" sz="2400" kern="1200" dirty="0"/>
        </a:p>
      </dsp:txBody>
      <dsp:txXfrm>
        <a:off x="1891928" y="3104142"/>
        <a:ext cx="1776252" cy="1133875"/>
      </dsp:txXfrm>
    </dsp:sp>
    <dsp:sp modelId="{C4CA5613-6D63-4B52-8AE7-0220D9480637}">
      <dsp:nvSpPr>
        <dsp:cNvPr id="0" name=""/>
        <dsp:cNvSpPr/>
      </dsp:nvSpPr>
      <dsp:spPr>
        <a:xfrm>
          <a:off x="4460188" y="2888197"/>
          <a:ext cx="2141240" cy="1031165"/>
        </a:xfrm>
        <a:prstGeom prst="roundRect">
          <a:avLst/>
        </a:prstGeom>
        <a:solidFill>
          <a:srgbClr val="FF6699"/>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kumimoji="1" lang="ja-JP" altLang="en-US" sz="2400" kern="1200" dirty="0" smtClean="0"/>
            <a:t>スタンプカード</a:t>
          </a:r>
          <a:endParaRPr kumimoji="1" lang="ja-JP" altLang="en-US" sz="2400" kern="1200" dirty="0"/>
        </a:p>
      </dsp:txBody>
      <dsp:txXfrm>
        <a:off x="4510525" y="2938534"/>
        <a:ext cx="2040566" cy="93049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DF516E-491B-46D1-ABF4-E3321B6C6B79}">
      <dsp:nvSpPr>
        <dsp:cNvPr id="0" name=""/>
        <dsp:cNvSpPr/>
      </dsp:nvSpPr>
      <dsp:spPr>
        <a:xfrm rot="5400000">
          <a:off x="4886377" y="-1751765"/>
          <a:ext cx="1405433" cy="5260323"/>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70485" rIns="140970" bIns="70485" numCol="1" spcCol="1270" anchor="ctr" anchorCtr="0">
          <a:noAutofit/>
        </a:bodyPr>
        <a:lstStyle/>
        <a:p>
          <a:pPr marL="285750" lvl="1" indent="-285750" algn="l" defTabSz="1644650" rtl="0">
            <a:lnSpc>
              <a:spcPct val="90000"/>
            </a:lnSpc>
            <a:spcBef>
              <a:spcPct val="0"/>
            </a:spcBef>
            <a:spcAft>
              <a:spcPct val="15000"/>
            </a:spcAft>
            <a:buChar char="••"/>
          </a:pPr>
          <a:r>
            <a:rPr kumimoji="1" lang="ja-JP" sz="3700" kern="1200" dirty="0" smtClean="0"/>
            <a:t>ゲーミフィケーションにおいて動機づけが重要</a:t>
          </a:r>
          <a:endParaRPr lang="ja-JP" sz="3700" kern="1200" dirty="0"/>
        </a:p>
      </dsp:txBody>
      <dsp:txXfrm rot="-5400000">
        <a:off x="2958932" y="244288"/>
        <a:ext cx="5191715" cy="1268217"/>
      </dsp:txXfrm>
    </dsp:sp>
    <dsp:sp modelId="{1CF0CDE3-1A8F-40F1-88B1-8525BB2976EC}">
      <dsp:nvSpPr>
        <dsp:cNvPr id="0" name=""/>
        <dsp:cNvSpPr/>
      </dsp:nvSpPr>
      <dsp:spPr>
        <a:xfrm>
          <a:off x="0" y="0"/>
          <a:ext cx="2958932" cy="175679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9070" tIns="89535" rIns="179070" bIns="89535" numCol="1" spcCol="1270" anchor="ctr" anchorCtr="0">
          <a:noAutofit/>
        </a:bodyPr>
        <a:lstStyle/>
        <a:p>
          <a:pPr lvl="0" algn="ctr" defTabSz="2089150" rtl="0">
            <a:lnSpc>
              <a:spcPct val="90000"/>
            </a:lnSpc>
            <a:spcBef>
              <a:spcPct val="0"/>
            </a:spcBef>
            <a:spcAft>
              <a:spcPct val="35000"/>
            </a:spcAft>
          </a:pPr>
          <a:r>
            <a:rPr kumimoji="1" lang="ja-JP" sz="4700" kern="1200" dirty="0" smtClean="0"/>
            <a:t>既存研究</a:t>
          </a:r>
          <a:endParaRPr lang="ja-JP" sz="4700" kern="1200" dirty="0"/>
        </a:p>
      </dsp:txBody>
      <dsp:txXfrm>
        <a:off x="85759" y="85759"/>
        <a:ext cx="2787414" cy="1585273"/>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0.50381</cdr:x>
      <cdr:y>0.88235</cdr:y>
    </cdr:from>
    <cdr:to>
      <cdr:x>0.54233</cdr:x>
      <cdr:y>0.96078</cdr:y>
    </cdr:to>
    <cdr:sp macro="" textlink="">
      <cdr:nvSpPr>
        <cdr:cNvPr id="2" name="テキスト ボックス 1"/>
        <cdr:cNvSpPr txBox="1"/>
      </cdr:nvSpPr>
      <cdr:spPr>
        <a:xfrm xmlns:a="http://schemas.openxmlformats.org/drawingml/2006/main">
          <a:off x="3767923" y="3240360"/>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ja-JP" altLang="en-US" sz="1100" dirty="0"/>
        </a:p>
      </cdr:txBody>
    </cdr:sp>
  </cdr:relSizeAnchor>
  <cdr:relSizeAnchor xmlns:cdr="http://schemas.openxmlformats.org/drawingml/2006/chartDrawing">
    <cdr:from>
      <cdr:x>0.41459</cdr:x>
      <cdr:y>0.12869</cdr:y>
    </cdr:from>
    <cdr:to>
      <cdr:x>0.52892</cdr:x>
      <cdr:y>0.37769</cdr:y>
    </cdr:to>
    <cdr:sp macro="" textlink="">
      <cdr:nvSpPr>
        <cdr:cNvPr id="3" name="テキスト ボックス 2"/>
        <cdr:cNvSpPr txBox="1"/>
      </cdr:nvSpPr>
      <cdr:spPr>
        <a:xfrm xmlns:a="http://schemas.openxmlformats.org/drawingml/2006/main">
          <a:off x="3315874" y="472615"/>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ja-JP" altLang="en-US" sz="1100" dirty="0"/>
        </a:p>
      </cdr:txBody>
    </cdr:sp>
  </cdr:relSizeAnchor>
  <cdr:relSizeAnchor xmlns:cdr="http://schemas.openxmlformats.org/drawingml/2006/chartDrawing">
    <cdr:from>
      <cdr:x>0.04925</cdr:x>
      <cdr:y>0.06037</cdr:y>
    </cdr:from>
    <cdr:to>
      <cdr:x>0.45378</cdr:x>
      <cdr:y>0.19762</cdr:y>
    </cdr:to>
    <cdr:sp macro="" textlink="">
      <cdr:nvSpPr>
        <cdr:cNvPr id="4" name="テキスト ボックス 3"/>
        <cdr:cNvSpPr txBox="1"/>
      </cdr:nvSpPr>
      <cdr:spPr>
        <a:xfrm xmlns:a="http://schemas.openxmlformats.org/drawingml/2006/main">
          <a:off x="362683" y="221694"/>
          <a:ext cx="2979204" cy="50405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ja-JP" altLang="en-US" sz="1100" dirty="0"/>
        </a:p>
      </cdr:txBody>
    </cdr:sp>
  </cdr:relSizeAnchor>
  <cdr:relSizeAnchor xmlns:cdr="http://schemas.openxmlformats.org/drawingml/2006/chartDrawing">
    <cdr:from>
      <cdr:x>0</cdr:x>
      <cdr:y>0.68052</cdr:y>
    </cdr:from>
    <cdr:to>
      <cdr:x>0.32906</cdr:x>
      <cdr:y>0.87659</cdr:y>
    </cdr:to>
    <cdr:sp macro="" textlink="">
      <cdr:nvSpPr>
        <cdr:cNvPr id="5" name="テキスト ボックス 4"/>
        <cdr:cNvSpPr txBox="1"/>
      </cdr:nvSpPr>
      <cdr:spPr>
        <a:xfrm xmlns:a="http://schemas.openxmlformats.org/drawingml/2006/main">
          <a:off x="0" y="2499151"/>
          <a:ext cx="2491936" cy="72004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400" b="1" dirty="0"/>
            <a:t>60</a:t>
          </a:r>
          <a:r>
            <a:rPr lang="ja-JP" altLang="en-US" sz="1400" b="1" dirty="0"/>
            <a:t>代以上　</a:t>
          </a:r>
          <a:r>
            <a:rPr lang="ja-JP" altLang="en-US" sz="1400" b="1" dirty="0" smtClean="0"/>
            <a:t> </a:t>
          </a:r>
          <a:r>
            <a:rPr lang="en-US" altLang="ja-JP" sz="1400" b="1" dirty="0" smtClean="0"/>
            <a:t>H23</a:t>
          </a:r>
          <a:r>
            <a:rPr lang="ja-JP" altLang="en-US" sz="1400" b="1" dirty="0" smtClean="0"/>
            <a:t>末</a:t>
          </a:r>
          <a:r>
            <a:rPr lang="ja-JP" altLang="en-US" sz="1400" b="1" dirty="0"/>
            <a:t>（ｎ＝</a:t>
          </a:r>
          <a:r>
            <a:rPr lang="en-US" altLang="ja-JP" sz="1400" b="1" dirty="0"/>
            <a:t>5907</a:t>
          </a:r>
          <a:r>
            <a:rPr lang="ja-JP" altLang="en-US" sz="1400" b="1" dirty="0"/>
            <a:t>）    </a:t>
          </a:r>
          <a:endParaRPr lang="en-US" altLang="ja-JP" sz="1400" b="1" dirty="0" smtClean="0"/>
        </a:p>
        <a:p xmlns:a="http://schemas.openxmlformats.org/drawingml/2006/main">
          <a:r>
            <a:rPr lang="ja-JP" altLang="en-US" sz="1400" b="1" dirty="0"/>
            <a:t>　</a:t>
          </a:r>
          <a:r>
            <a:rPr lang="ja-JP" altLang="en-US" sz="1400" b="1" dirty="0" smtClean="0"/>
            <a:t>　　　　　　 </a:t>
          </a:r>
          <a:r>
            <a:rPr lang="en-US" altLang="ja-JP" sz="1400" b="1" dirty="0" smtClean="0"/>
            <a:t>H24</a:t>
          </a:r>
          <a:r>
            <a:rPr lang="ja-JP" altLang="en-US" sz="1400" b="1" dirty="0" smtClean="0"/>
            <a:t>末</a:t>
          </a:r>
          <a:r>
            <a:rPr lang="ja-JP" altLang="en-US" sz="1400" b="1" dirty="0"/>
            <a:t>（ｎ＝</a:t>
          </a:r>
          <a:r>
            <a:rPr lang="en-US" altLang="ja-JP" sz="1400" b="1" dirty="0"/>
            <a:t>7366</a:t>
          </a:r>
          <a:r>
            <a:rPr lang="ja-JP" altLang="en-US" sz="1400" b="1" dirty="0"/>
            <a:t>）</a:t>
          </a:r>
        </a:p>
      </cdr:txBody>
    </cdr:sp>
  </cdr:relSizeAnchor>
  <cdr:relSizeAnchor xmlns:cdr="http://schemas.openxmlformats.org/drawingml/2006/chartDrawing">
    <cdr:from>
      <cdr:x>0.04268</cdr:x>
      <cdr:y>0.52047</cdr:y>
    </cdr:from>
    <cdr:to>
      <cdr:x>0.35177</cdr:x>
      <cdr:y>0.68644</cdr:y>
    </cdr:to>
    <cdr:sp macro="" textlink="">
      <cdr:nvSpPr>
        <cdr:cNvPr id="6" name="テキスト ボックス 5"/>
        <cdr:cNvSpPr txBox="1"/>
      </cdr:nvSpPr>
      <cdr:spPr>
        <a:xfrm xmlns:a="http://schemas.openxmlformats.org/drawingml/2006/main">
          <a:off x="323208" y="1911390"/>
          <a:ext cx="2340706" cy="60950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400" b="1" dirty="0" smtClean="0"/>
            <a:t>50</a:t>
          </a:r>
          <a:r>
            <a:rPr lang="ja-JP" altLang="en-US" sz="1400" b="1" dirty="0" smtClean="0"/>
            <a:t>代　  </a:t>
          </a:r>
          <a:r>
            <a:rPr lang="en-US" altLang="ja-JP" sz="1400" b="1" dirty="0" smtClean="0"/>
            <a:t>H23</a:t>
          </a:r>
          <a:r>
            <a:rPr lang="ja-JP" altLang="en-US" sz="1400" b="1" dirty="0" smtClean="0"/>
            <a:t>末（ｎ＝</a:t>
          </a:r>
          <a:r>
            <a:rPr lang="en-US" altLang="ja-JP" sz="1400" b="1" dirty="0" smtClean="0"/>
            <a:t>5308</a:t>
          </a:r>
          <a:r>
            <a:rPr lang="ja-JP" altLang="en-US" sz="1400" b="1" dirty="0" smtClean="0"/>
            <a:t>）    </a:t>
          </a:r>
          <a:endParaRPr lang="en-US" altLang="ja-JP" sz="1400" b="1" dirty="0" smtClean="0"/>
        </a:p>
        <a:p xmlns:a="http://schemas.openxmlformats.org/drawingml/2006/main">
          <a:r>
            <a:rPr lang="ja-JP" altLang="en-US" sz="1400" b="1" dirty="0"/>
            <a:t>　</a:t>
          </a:r>
          <a:r>
            <a:rPr lang="ja-JP" altLang="en-US" sz="1400" b="1" dirty="0" smtClean="0"/>
            <a:t>　　　  </a:t>
          </a:r>
          <a:r>
            <a:rPr lang="en-US" altLang="ja-JP" sz="1400" b="1" dirty="0" smtClean="0"/>
            <a:t>H24</a:t>
          </a:r>
          <a:r>
            <a:rPr lang="ja-JP" altLang="en-US" sz="1400" b="1" dirty="0" smtClean="0"/>
            <a:t>末（ｎ＝</a:t>
          </a:r>
          <a:r>
            <a:rPr lang="en-US" altLang="ja-JP" sz="1400" b="1" dirty="0" smtClean="0"/>
            <a:t>6062</a:t>
          </a:r>
          <a:r>
            <a:rPr lang="ja-JP" altLang="en-US" sz="1400" b="1" dirty="0" smtClean="0"/>
            <a:t>）</a:t>
          </a:r>
          <a:endParaRPr lang="ja-JP" altLang="en-US" sz="1600" b="1" dirty="0"/>
        </a:p>
      </cdr:txBody>
    </cdr:sp>
  </cdr:relSizeAnchor>
  <cdr:relSizeAnchor xmlns:cdr="http://schemas.openxmlformats.org/drawingml/2006/chartDrawing">
    <cdr:from>
      <cdr:x>0.04829</cdr:x>
      <cdr:y>0.344</cdr:y>
    </cdr:from>
    <cdr:to>
      <cdr:x>0.35738</cdr:x>
      <cdr:y>0.51292</cdr:y>
    </cdr:to>
    <cdr:sp macro="" textlink="">
      <cdr:nvSpPr>
        <cdr:cNvPr id="7" name="テキスト ボックス 6"/>
        <cdr:cNvSpPr txBox="1"/>
      </cdr:nvSpPr>
      <cdr:spPr>
        <a:xfrm xmlns:a="http://schemas.openxmlformats.org/drawingml/2006/main">
          <a:off x="365730" y="1263318"/>
          <a:ext cx="2340706" cy="620343"/>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400" b="1" dirty="0" smtClean="0"/>
            <a:t>40</a:t>
          </a:r>
          <a:r>
            <a:rPr lang="ja-JP" altLang="en-US" sz="1400" b="1" dirty="0"/>
            <a:t>代　</a:t>
          </a:r>
          <a:r>
            <a:rPr lang="ja-JP" altLang="en-US" sz="1400" b="1" dirty="0" smtClean="0"/>
            <a:t> </a:t>
          </a:r>
          <a:r>
            <a:rPr lang="en-US" altLang="ja-JP" sz="1400" b="1" dirty="0" smtClean="0"/>
            <a:t>H23</a:t>
          </a:r>
          <a:r>
            <a:rPr lang="ja-JP" altLang="en-US" sz="1400" b="1" dirty="0"/>
            <a:t>末（ｎ＝</a:t>
          </a:r>
          <a:r>
            <a:rPr lang="en-US" altLang="ja-JP" sz="1400" b="1" dirty="0"/>
            <a:t>5148</a:t>
          </a:r>
          <a:r>
            <a:rPr lang="ja-JP" altLang="en-US" sz="1400" b="1" dirty="0"/>
            <a:t>）    </a:t>
          </a:r>
          <a:r>
            <a:rPr lang="ja-JP" altLang="en-US" sz="1400" b="1" dirty="0" smtClean="0"/>
            <a:t>　　</a:t>
          </a:r>
          <a:endParaRPr lang="en-US" altLang="ja-JP" sz="1400" b="1" dirty="0" smtClean="0"/>
        </a:p>
        <a:p xmlns:a="http://schemas.openxmlformats.org/drawingml/2006/main">
          <a:r>
            <a:rPr lang="ja-JP" altLang="en-US" sz="1400" b="1" dirty="0"/>
            <a:t>　</a:t>
          </a:r>
          <a:r>
            <a:rPr lang="ja-JP" altLang="en-US" sz="1400" b="1" dirty="0" smtClean="0"/>
            <a:t>　　　 </a:t>
          </a:r>
          <a:r>
            <a:rPr lang="en-US" altLang="ja-JP" sz="1400" b="1" dirty="0" smtClean="0"/>
            <a:t>H24</a:t>
          </a:r>
          <a:r>
            <a:rPr lang="ja-JP" altLang="en-US" sz="1400" b="1" dirty="0"/>
            <a:t>末（ｎ＝</a:t>
          </a:r>
          <a:r>
            <a:rPr lang="en-US" altLang="ja-JP" sz="1400" b="1" dirty="0"/>
            <a:t>6215</a:t>
          </a:r>
          <a:r>
            <a:rPr lang="ja-JP" altLang="en-US" sz="1400" b="1" dirty="0"/>
            <a:t>）</a:t>
          </a:r>
        </a:p>
      </cdr:txBody>
    </cdr:sp>
  </cdr:relSizeAnchor>
  <cdr:relSizeAnchor xmlns:cdr="http://schemas.openxmlformats.org/drawingml/2006/chartDrawing">
    <cdr:from>
      <cdr:x>0.03807</cdr:x>
      <cdr:y>0.18714</cdr:y>
    </cdr:from>
    <cdr:to>
      <cdr:x>0.3357</cdr:x>
      <cdr:y>0.33645</cdr:y>
    </cdr:to>
    <cdr:sp macro="" textlink="">
      <cdr:nvSpPr>
        <cdr:cNvPr id="8" name="テキスト ボックス 7"/>
        <cdr:cNvSpPr txBox="1"/>
      </cdr:nvSpPr>
      <cdr:spPr>
        <a:xfrm xmlns:a="http://schemas.openxmlformats.org/drawingml/2006/main">
          <a:off x="288300" y="687254"/>
          <a:ext cx="2253920" cy="54832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400" b="1" dirty="0"/>
            <a:t>30</a:t>
          </a:r>
          <a:r>
            <a:rPr lang="ja-JP" altLang="en-US" sz="1400" b="1" dirty="0"/>
            <a:t>代　</a:t>
          </a:r>
          <a:r>
            <a:rPr lang="ja-JP" altLang="en-US" sz="1400" b="1" dirty="0" smtClean="0"/>
            <a:t>  </a:t>
          </a:r>
          <a:r>
            <a:rPr lang="en-US" altLang="ja-JP" sz="1400" b="1" dirty="0" smtClean="0"/>
            <a:t>H23</a:t>
          </a:r>
          <a:r>
            <a:rPr lang="ja-JP" altLang="en-US" sz="1400" b="1" dirty="0"/>
            <a:t>末（ｎ＝</a:t>
          </a:r>
          <a:r>
            <a:rPr lang="en-US" altLang="ja-JP" sz="1400" b="1" dirty="0"/>
            <a:t>4780</a:t>
          </a:r>
          <a:r>
            <a:rPr lang="ja-JP" altLang="en-US" sz="1400" b="1" dirty="0"/>
            <a:t>）    </a:t>
          </a:r>
          <a:r>
            <a:rPr lang="ja-JP" altLang="en-US" sz="1400" b="1" dirty="0" smtClean="0"/>
            <a:t>       </a:t>
          </a:r>
          <a:endParaRPr lang="en-US" altLang="ja-JP" sz="1400" b="1" dirty="0" smtClean="0"/>
        </a:p>
        <a:p xmlns:a="http://schemas.openxmlformats.org/drawingml/2006/main">
          <a:r>
            <a:rPr lang="en-US" altLang="ja-JP" sz="1400" b="1" dirty="0" smtClean="0"/>
            <a:t>              H24</a:t>
          </a:r>
          <a:r>
            <a:rPr lang="ja-JP" altLang="en-US" sz="1400" b="1" dirty="0"/>
            <a:t>末（ｎ＝</a:t>
          </a:r>
          <a:r>
            <a:rPr lang="en-US" altLang="ja-JP" sz="1400" b="1" dirty="0"/>
            <a:t>5598</a:t>
          </a:r>
          <a:r>
            <a:rPr lang="ja-JP" altLang="en-US" sz="1400" b="1" dirty="0"/>
            <a:t>）</a:t>
          </a:r>
        </a:p>
      </cdr:txBody>
    </cdr:sp>
  </cdr:relSizeAnchor>
  <cdr:relSizeAnchor xmlns:cdr="http://schemas.openxmlformats.org/drawingml/2006/chartDrawing">
    <cdr:from>
      <cdr:x>0.03738</cdr:x>
      <cdr:y>0.01309</cdr:y>
    </cdr:from>
    <cdr:to>
      <cdr:x>0.33638</cdr:x>
      <cdr:y>0.16996</cdr:y>
    </cdr:to>
    <cdr:sp macro="" textlink="">
      <cdr:nvSpPr>
        <cdr:cNvPr id="9" name="テキスト ボックス 8"/>
        <cdr:cNvSpPr txBox="1"/>
      </cdr:nvSpPr>
      <cdr:spPr>
        <a:xfrm xmlns:a="http://schemas.openxmlformats.org/drawingml/2006/main">
          <a:off x="283112" y="48067"/>
          <a:ext cx="2264295" cy="57609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altLang="ja-JP" sz="1400" b="1" dirty="0"/>
            <a:t>20</a:t>
          </a:r>
          <a:r>
            <a:rPr lang="ja-JP" altLang="en-US" sz="1400" b="1" dirty="0"/>
            <a:t>代　</a:t>
          </a:r>
          <a:r>
            <a:rPr lang="ja-JP" altLang="en-US" sz="1400" b="1" dirty="0" smtClean="0"/>
            <a:t>  </a:t>
          </a:r>
          <a:r>
            <a:rPr lang="en-US" altLang="ja-JP" sz="1400" b="1" dirty="0" smtClean="0"/>
            <a:t>H23</a:t>
          </a:r>
          <a:r>
            <a:rPr lang="ja-JP" altLang="en-US" sz="1400" b="1" dirty="0"/>
            <a:t>末（ｎ＝</a:t>
          </a:r>
          <a:r>
            <a:rPr lang="en-US" altLang="ja-JP" sz="1400" b="1" dirty="0"/>
            <a:t>4156</a:t>
          </a:r>
          <a:r>
            <a:rPr lang="ja-JP" altLang="en-US" sz="1400" b="1" dirty="0"/>
            <a:t>）    </a:t>
          </a:r>
          <a:r>
            <a:rPr lang="ja-JP" altLang="en-US" sz="1400" b="1" dirty="0" smtClean="0"/>
            <a:t>   </a:t>
          </a:r>
          <a:endParaRPr lang="en-US" altLang="ja-JP" sz="1400" b="1" dirty="0" smtClean="0"/>
        </a:p>
        <a:p xmlns:a="http://schemas.openxmlformats.org/drawingml/2006/main">
          <a:r>
            <a:rPr lang="en-US" altLang="ja-JP" sz="1400" b="1" dirty="0" smtClean="0"/>
            <a:t>              H24</a:t>
          </a:r>
          <a:r>
            <a:rPr lang="ja-JP" altLang="en-US" sz="1400" b="1" dirty="0"/>
            <a:t>末（ｎ＝</a:t>
          </a:r>
          <a:r>
            <a:rPr lang="en-US" altLang="ja-JP" sz="1400" b="1" dirty="0"/>
            <a:t>4573</a:t>
          </a:r>
          <a:r>
            <a:rPr lang="ja-JP" altLang="en-US" sz="1400" b="1" dirty="0"/>
            <a: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195FFB-7C2A-4A11-90CA-B8171663C556}" type="datetimeFigureOut">
              <a:rPr kumimoji="1" lang="ja-JP" altLang="en-US" smtClean="0"/>
              <a:t>2013/9/9</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BD039B-9874-4294-8AC7-E828ABE7EE4A}" type="slidenum">
              <a:rPr kumimoji="1" lang="ja-JP" altLang="en-US" smtClean="0"/>
              <a:t>‹#›</a:t>
            </a:fld>
            <a:endParaRPr kumimoji="1" lang="ja-JP" altLang="en-US"/>
          </a:p>
        </p:txBody>
      </p:sp>
    </p:spTree>
    <p:extLst>
      <p:ext uri="{BB962C8B-B14F-4D97-AF65-F5344CB8AC3E}">
        <p14:creationId xmlns:p14="http://schemas.microsoft.com/office/powerpoint/2010/main" val="26450203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　</a:t>
            </a:r>
            <a:r>
              <a:rPr kumimoji="1" lang="en-US" altLang="ja-JP" dirty="0" smtClean="0"/>
              <a:t>TGS</a:t>
            </a:r>
            <a:r>
              <a:rPr kumimoji="1" lang="ja-JP" altLang="en-US" dirty="0" smtClean="0"/>
              <a:t>フォーラム</a:t>
            </a:r>
            <a:r>
              <a:rPr kumimoji="1" lang="en-US" altLang="ja-JP" dirty="0" smtClean="0"/>
              <a:t>2012 </a:t>
            </a:r>
            <a:r>
              <a:rPr kumimoji="1" lang="ja-JP" altLang="en-US" dirty="0" smtClean="0"/>
              <a:t>ゲーミフィケーションセッションでは，「ゲーミフィケーションが切り開くゲームの新しい可能性」というタイトルでのリレートークとパネルディスカッションが，</a:t>
            </a:r>
            <a:r>
              <a:rPr kumimoji="1" lang="en-US" altLang="ja-JP" dirty="0" smtClean="0"/>
              <a:t>2012</a:t>
            </a:r>
            <a:r>
              <a:rPr kumimoji="1" lang="ja-JP" altLang="en-US" dirty="0" smtClean="0"/>
              <a:t>年</a:t>
            </a:r>
            <a:r>
              <a:rPr kumimoji="1" lang="en-US" altLang="ja-JP" dirty="0" smtClean="0"/>
              <a:t>9</a:t>
            </a:r>
            <a:r>
              <a:rPr kumimoji="1" lang="ja-JP" altLang="en-US" dirty="0" smtClean="0"/>
              <a:t>月</a:t>
            </a:r>
            <a:r>
              <a:rPr kumimoji="1" lang="en-US" altLang="ja-JP" dirty="0" smtClean="0"/>
              <a:t>21</a:t>
            </a:r>
            <a:r>
              <a:rPr kumimoji="1" lang="ja-JP" altLang="en-US" dirty="0" smtClean="0"/>
              <a:t>日に開催された。登壇者は東京大学大学院情報学環特任助教の藤本 徹氏，博報堂の佐藤 潤氏，グリーの澤田典宏氏と，見事に異業種な</a:t>
            </a:r>
            <a:r>
              <a:rPr kumimoji="1" lang="en-US" altLang="ja-JP" dirty="0" smtClean="0"/>
              <a:t>3</a:t>
            </a:r>
            <a:r>
              <a:rPr kumimoji="1" lang="ja-JP" altLang="en-US" dirty="0" smtClean="0"/>
              <a:t>名。学問・広告・ゲームそれぞれの世界から見たゲーミフィケーションは，どのようなものなのだろうか。</a:t>
            </a:r>
            <a:endParaRPr kumimoji="1" lang="ja-JP" altLang="en-US" dirty="0"/>
          </a:p>
        </p:txBody>
      </p:sp>
      <p:sp>
        <p:nvSpPr>
          <p:cNvPr id="4" name="スライド番号プレースホルダー 3"/>
          <p:cNvSpPr>
            <a:spLocks noGrp="1"/>
          </p:cNvSpPr>
          <p:nvPr>
            <p:ph type="sldNum" sz="quarter" idx="10"/>
          </p:nvPr>
        </p:nvSpPr>
        <p:spPr/>
        <p:txBody>
          <a:bodyPr/>
          <a:lstStyle/>
          <a:p>
            <a:fld id="{46BD039B-9874-4294-8AC7-E828ABE7EE4A}" type="slidenum">
              <a:rPr kumimoji="1" lang="ja-JP" altLang="en-US" smtClean="0"/>
              <a:t>6</a:t>
            </a:fld>
            <a:endParaRPr kumimoji="1" lang="ja-JP" altLang="en-US"/>
          </a:p>
        </p:txBody>
      </p:sp>
    </p:spTree>
    <p:extLst>
      <p:ext uri="{BB962C8B-B14F-4D97-AF65-F5344CB8AC3E}">
        <p14:creationId xmlns:p14="http://schemas.microsoft.com/office/powerpoint/2010/main" val="518305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a:t>NIKE</a:t>
            </a:r>
            <a:r>
              <a:rPr lang="ja-JP" altLang="en-US" dirty="0"/>
              <a:t>社が提供する</a:t>
            </a:r>
            <a:r>
              <a:rPr lang="en-US" altLang="ja-JP" dirty="0"/>
              <a:t>NIKE+</a:t>
            </a:r>
            <a:r>
              <a:rPr lang="ja-JP" altLang="en-US" dirty="0"/>
              <a:t>は、ランニングという運動に対してゲーミフィケーションを行っている。ランニングを行う際に、周辺でよく利用されているコースを案内するなど、参加者が運動を行う際の補助情報を提示するとともに、行った運動量をポイントかし、レベルに応じた目標値を提示したり、</a:t>
            </a:r>
            <a:r>
              <a:rPr lang="en-US" altLang="ja-JP" dirty="0"/>
              <a:t>Facebook</a:t>
            </a:r>
            <a:r>
              <a:rPr lang="ja-JP" altLang="en-US" dirty="0"/>
              <a:t>と連動するとこで、友達同士のランキング比較を行えるようになっている。</a:t>
            </a:r>
            <a:endParaRPr lang="en-US" altLang="ja-JP" dirty="0"/>
          </a:p>
          <a:p>
            <a:r>
              <a:rPr lang="ja-JP" altLang="en-US" dirty="0"/>
              <a:t>　自然な形で自社の製品を見せることで、参加者が楽しんで自発的に運動を行う中で</a:t>
            </a:r>
            <a:r>
              <a:rPr lang="en-US" altLang="ja-JP" dirty="0"/>
              <a:t>Nike</a:t>
            </a:r>
            <a:r>
              <a:rPr lang="ja-JP" altLang="en-US" dirty="0"/>
              <a:t>に対するよいイメージを持ち、実際の購買活動につながることを期待している。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6BD039B-9874-4294-8AC7-E828ABE7EE4A}" type="slidenum">
              <a:rPr kumimoji="1" lang="ja-JP" altLang="en-US" smtClean="0"/>
              <a:t>16</a:t>
            </a:fld>
            <a:endParaRPr kumimoji="1" lang="ja-JP" altLang="en-US"/>
          </a:p>
        </p:txBody>
      </p:sp>
    </p:spTree>
    <p:extLst>
      <p:ext uri="{BB962C8B-B14F-4D97-AF65-F5344CB8AC3E}">
        <p14:creationId xmlns:p14="http://schemas.microsoft.com/office/powerpoint/2010/main" val="1291394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46BD039B-9874-4294-8AC7-E828ABE7EE4A}" type="slidenum">
              <a:rPr kumimoji="1" lang="ja-JP" altLang="en-US" smtClean="0"/>
              <a:t>19</a:t>
            </a:fld>
            <a:endParaRPr kumimoji="1" lang="ja-JP" altLang="en-US"/>
          </a:p>
        </p:txBody>
      </p:sp>
    </p:spTree>
    <p:extLst>
      <p:ext uri="{BB962C8B-B14F-4D97-AF65-F5344CB8AC3E}">
        <p14:creationId xmlns:p14="http://schemas.microsoft.com/office/powerpoint/2010/main" val="2416235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ノート プレースホルダー 2"/>
          <p:cNvSpPr>
            <a:spLocks noGrp="1"/>
          </p:cNvSpPr>
          <p:nvPr>
            <p:ph type="body" idx="1"/>
          </p:nvPr>
        </p:nvSpPr>
        <p:spPr>
          <a:xfrm>
            <a:off x="685800" y="4400550"/>
            <a:ext cx="5486400" cy="3600450"/>
          </a:xfrm>
          <a:prstGeom prst="rect">
            <a:avLst/>
          </a:prstGeom>
        </p:spPr>
        <p:txBody>
          <a:bodyPr/>
          <a:lstStyle/>
          <a:p>
            <a:endParaRPr kumimoji="1" lang="ja-JP" altLang="en-US"/>
          </a:p>
        </p:txBody>
      </p:sp>
    </p:spTree>
    <p:extLst>
      <p:ext uri="{BB962C8B-B14F-4D97-AF65-F5344CB8AC3E}">
        <p14:creationId xmlns:p14="http://schemas.microsoft.com/office/powerpoint/2010/main" val="3994899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371600" y="1143000"/>
            <a:ext cx="4114800" cy="3086100"/>
          </a:xfrm>
          <a:prstGeom prst="rect">
            <a:avLst/>
          </a:prstGeom>
          <a:noFill/>
          <a:ln w="12700">
            <a:solidFill>
              <a:prstClr val="black"/>
            </a:solidFill>
          </a:ln>
        </p:spPr>
      </p:sp>
      <p:sp>
        <p:nvSpPr>
          <p:cNvPr id="3" name="ノート プレースホルダー 2"/>
          <p:cNvSpPr>
            <a:spLocks noGrp="1"/>
          </p:cNvSpPr>
          <p:nvPr>
            <p:ph type="body" idx="1"/>
          </p:nvPr>
        </p:nvSpPr>
        <p:spPr>
          <a:xfrm>
            <a:off x="685800" y="4400550"/>
            <a:ext cx="5486400" cy="3600450"/>
          </a:xfrm>
          <a:prstGeom prst="rect">
            <a:avLst/>
          </a:prstGeom>
        </p:spPr>
        <p:txBody>
          <a:bodyPr/>
          <a:lstStyle/>
          <a:p>
            <a:endParaRPr kumimoji="1" lang="ja-JP" altLang="en-US"/>
          </a:p>
        </p:txBody>
      </p:sp>
    </p:spTree>
    <p:extLst>
      <p:ext uri="{BB962C8B-B14F-4D97-AF65-F5344CB8AC3E}">
        <p14:creationId xmlns:p14="http://schemas.microsoft.com/office/powerpoint/2010/main" val="399489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動</a:t>
            </a:r>
            <a:r>
              <a:rPr lang="ja-JP" altLang="en-US"/>
              <a:t>機づけが大事→内発外発</a:t>
            </a:r>
            <a:endParaRPr lang="en-US" altLang="ja-JP" dirty="0"/>
          </a:p>
          <a:p>
            <a:r>
              <a:rPr lang="ja-JP" altLang="en-US"/>
              <a:t>ゲーミフィケーション＝継続性</a:t>
            </a:r>
            <a:endParaRPr lang="en-US" altLang="ja-JP" dirty="0"/>
          </a:p>
          <a:p>
            <a:r>
              <a:rPr lang="ja-JP" altLang="en-US"/>
              <a:t>↓</a:t>
            </a:r>
            <a:endParaRPr lang="en-US" altLang="ja-JP" dirty="0"/>
          </a:p>
          <a:p>
            <a:endParaRPr lang="en-US" altLang="ja-JP" dirty="0"/>
          </a:p>
          <a:p>
            <a:r>
              <a:rPr lang="ja-JP" altLang="en-US"/>
              <a:t>名の染ませるのが大事</a:t>
            </a:r>
            <a:endParaRPr lang="en-US" altLang="ja-JP" dirty="0"/>
          </a:p>
          <a:p>
            <a:r>
              <a:rPr lang="ja-JP" altLang="en-US"/>
              <a:t>動機づけ</a:t>
            </a:r>
            <a:endParaRPr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46BD039B-9874-4294-8AC7-E828ABE7EE4A}" type="slidenum">
              <a:rPr kumimoji="1" lang="ja-JP" altLang="en-US" smtClean="0"/>
              <a:t>23</a:t>
            </a:fld>
            <a:endParaRPr kumimoji="1" lang="ja-JP" altLang="en-US"/>
          </a:p>
        </p:txBody>
      </p:sp>
    </p:spTree>
    <p:extLst>
      <p:ext uri="{BB962C8B-B14F-4D97-AF65-F5344CB8AC3E}">
        <p14:creationId xmlns:p14="http://schemas.microsoft.com/office/powerpoint/2010/main" val="7214049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1"/>
      </p:bgRef>
    </p:bg>
    <p:spTree>
      <p:nvGrpSpPr>
        <p:cNvPr id="1" name=""/>
        <p:cNvGrpSpPr/>
        <p:nvPr/>
      </p:nvGrpSpPr>
      <p:grpSpPr>
        <a:xfrm>
          <a:off x="0" y="0"/>
          <a:ext cx="0" cy="0"/>
          <a:chOff x="0" y="0"/>
          <a:chExt cx="0" cy="0"/>
        </a:xfrm>
      </p:grpSpPr>
      <p:sp>
        <p:nvSpPr>
          <p:cNvPr id="8" name="タイトル 7"/>
          <p:cNvSpPr>
            <a:spLocks noGrp="1"/>
          </p:cNvSpPr>
          <p:nvPr>
            <p:ph type="ctrTitle"/>
          </p:nvPr>
        </p:nvSpPr>
        <p:spPr>
          <a:xfrm>
            <a:off x="2286000" y="3124200"/>
            <a:ext cx="6172200" cy="1894362"/>
          </a:xfrm>
        </p:spPr>
        <p:txBody>
          <a:bodyPr/>
          <a:lstStyle>
            <a:lvl1pPr>
              <a:defRPr b="1"/>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bwMode="auto">
          <a:xfrm rot="5400000">
            <a:off x="7764621" y="1174097"/>
            <a:ext cx="2286000" cy="381000"/>
          </a:xfrm>
        </p:spPr>
        <p:txBody>
          <a:bodyPr/>
          <a:lstStyle/>
          <a:p>
            <a:fld id="{8FB2D928-80A2-4B57-9016-A5AF0F81FD18}" type="datetime1">
              <a:rPr kumimoji="1" lang="ja-JP" altLang="en-US" smtClean="0"/>
              <a:t>2013/9/9</a:t>
            </a:fld>
            <a:endParaRPr kumimoji="1" lang="ja-JP" altLang="en-US"/>
          </a:p>
        </p:txBody>
      </p:sp>
      <p:sp>
        <p:nvSpPr>
          <p:cNvPr id="17" name="フッター プレースホルダー 16"/>
          <p:cNvSpPr>
            <a:spLocks noGrp="1"/>
          </p:cNvSpPr>
          <p:nvPr>
            <p:ph type="ftr" sz="quarter" idx="11"/>
          </p:nvPr>
        </p:nvSpPr>
        <p:spPr bwMode="auto">
          <a:xfrm rot="5400000">
            <a:off x="7077269" y="4181669"/>
            <a:ext cx="3657600" cy="384048"/>
          </a:xfrm>
        </p:spPr>
        <p:txBody>
          <a:bodyPr/>
          <a:lstStyle/>
          <a:p>
            <a:endParaRPr kumimoji="1" lang="ja-JP" altLang="en-US"/>
          </a:p>
        </p:txBody>
      </p:sp>
      <p:sp>
        <p:nvSpPr>
          <p:cNvPr id="10" name="正方形/長方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正方形/長方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線コネクタ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線コネクタ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円/楕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円/楕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円/楕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スライド番号プレースホルダー 28"/>
          <p:cNvSpPr>
            <a:spLocks noGrp="1"/>
          </p:cNvSpPr>
          <p:nvPr>
            <p:ph type="sldNum" sz="quarter" idx="12"/>
          </p:nvPr>
        </p:nvSpPr>
        <p:spPr bwMode="auto">
          <a:xfrm>
            <a:off x="1325544" y="4928702"/>
            <a:ext cx="609600" cy="517524"/>
          </a:xfrm>
        </p:spPr>
        <p:txBody>
          <a:bodyPr/>
          <a:lstStyle/>
          <a:p>
            <a:fld id="{F4816E2D-72A6-4A48-AA0B-47A7D3C9B800}"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2098739E-EC50-40DE-BC37-04FE20D6778D}" type="datetime1">
              <a:rPr kumimoji="1" lang="ja-JP" altLang="en-US" smtClean="0"/>
              <a:t>2013/9/9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816E2D-72A6-4A48-AA0B-47A7D3C9B800}"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EF92D7AE-A2C8-49CC-AB3E-9B63A44F9E3C}" type="datetime1">
              <a:rPr kumimoji="1" lang="ja-JP" altLang="en-US" smtClean="0"/>
              <a:t>2013/9/9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4816E2D-72A6-4A48-AA0B-47A7D3C9B800}"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8" name="コンテンツ プレースホルダー 7"/>
          <p:cNvSpPr>
            <a:spLocks noGrp="1"/>
          </p:cNvSpPr>
          <p:nvPr>
            <p:ph sz="quarter" idx="1"/>
          </p:nvPr>
        </p:nvSpPr>
        <p:spPr>
          <a:xfrm>
            <a:off x="457200" y="1600200"/>
            <a:ext cx="7467600" cy="487375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4"/>
          </p:nvPr>
        </p:nvSpPr>
        <p:spPr/>
        <p:txBody>
          <a:bodyPr rtlCol="0"/>
          <a:lstStyle/>
          <a:p>
            <a:fld id="{CCA162E3-B60F-486C-87E8-A542039F8FBF}" type="datetime1">
              <a:rPr kumimoji="1" lang="ja-JP" altLang="en-US" smtClean="0"/>
              <a:t>2013/9/9</a:t>
            </a:fld>
            <a:endParaRPr kumimoji="1" lang="ja-JP" altLang="en-US"/>
          </a:p>
        </p:txBody>
      </p:sp>
      <p:sp>
        <p:nvSpPr>
          <p:cNvPr id="9" name="スライド番号プレースホルダー 8"/>
          <p:cNvSpPr>
            <a:spLocks noGrp="1"/>
          </p:cNvSpPr>
          <p:nvPr>
            <p:ph type="sldNum" sz="quarter" idx="15"/>
          </p:nvPr>
        </p:nvSpPr>
        <p:spPr/>
        <p:txBody>
          <a:bodyPr rtlCol="0"/>
          <a:lstStyle/>
          <a:p>
            <a:fld id="{F4816E2D-72A6-4A48-AA0B-47A7D3C9B800}" type="slidenum">
              <a:rPr kumimoji="1" lang="ja-JP" altLang="en-US" smtClean="0"/>
              <a:t>‹#›</a:t>
            </a:fld>
            <a:endParaRPr kumimoji="1" lang="ja-JP" altLang="en-US"/>
          </a:p>
        </p:txBody>
      </p:sp>
      <p:sp>
        <p:nvSpPr>
          <p:cNvPr id="10" name="フッター プレースホルダー 9"/>
          <p:cNvSpPr>
            <a:spLocks noGrp="1"/>
          </p:cNvSpPr>
          <p:nvPr>
            <p:ph type="ftr" sz="quarter" idx="16"/>
          </p:nvPr>
        </p:nvSpPr>
        <p:spPr/>
        <p:txBody>
          <a:bodyPr rtlCol="0"/>
          <a:lstStyle/>
          <a:p>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bwMode="auto">
          <a:xfrm rot="5400000">
            <a:off x="7763256" y="1170432"/>
            <a:ext cx="2286000" cy="381000"/>
          </a:xfrm>
        </p:spPr>
        <p:txBody>
          <a:bodyPr/>
          <a:lstStyle/>
          <a:p>
            <a:fld id="{4C7C5BF0-155F-49C1-A9E6-4242353341A3}" type="datetime1">
              <a:rPr kumimoji="1" lang="ja-JP" altLang="en-US" smtClean="0"/>
              <a:t>2013/9/9</a:t>
            </a:fld>
            <a:endParaRPr kumimoji="1" lang="ja-JP" altLang="en-US"/>
          </a:p>
        </p:txBody>
      </p:sp>
      <p:sp>
        <p:nvSpPr>
          <p:cNvPr id="5" name="フッター プレースホルダー 4"/>
          <p:cNvSpPr>
            <a:spLocks noGrp="1"/>
          </p:cNvSpPr>
          <p:nvPr>
            <p:ph type="ftr" sz="quarter" idx="11"/>
          </p:nvPr>
        </p:nvSpPr>
        <p:spPr bwMode="auto">
          <a:xfrm rot="5400000">
            <a:off x="7077456" y="4178808"/>
            <a:ext cx="3657600" cy="384048"/>
          </a:xfrm>
        </p:spPr>
        <p:txBody>
          <a:bodyPr/>
          <a:lstStyle/>
          <a:p>
            <a:endParaRPr kumimoji="1" lang="ja-JP" altLang="en-US"/>
          </a:p>
        </p:txBody>
      </p:sp>
      <p:sp>
        <p:nvSpPr>
          <p:cNvPr id="9"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円/楕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円/楕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線コネクタ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スライド番号プレースホルダー 5"/>
          <p:cNvSpPr>
            <a:spLocks noGrp="1"/>
          </p:cNvSpPr>
          <p:nvPr>
            <p:ph type="sldNum" sz="quarter" idx="12"/>
          </p:nvPr>
        </p:nvSpPr>
        <p:spPr bwMode="auto">
          <a:xfrm>
            <a:off x="1340616" y="4928702"/>
            <a:ext cx="609600" cy="517524"/>
          </a:xfrm>
        </p:spPr>
        <p:txBody>
          <a:bodyPr/>
          <a:lstStyle/>
          <a:p>
            <a:fld id="{F4816E2D-72A6-4A48-AA0B-47A7D3C9B800}"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BB1CE1C6-FE77-4D71-AA7F-69230932A61C}" type="datetime1">
              <a:rPr kumimoji="1" lang="ja-JP" altLang="en-US" smtClean="0"/>
              <a:t>2013/9/9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4816E2D-72A6-4A48-AA0B-47A7D3C9B800}"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270248"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nchor="b"/>
          <a:lstStyle>
            <a:lvl1pPr>
              <a:defRPr/>
            </a:lvl1pPr>
          </a:lstStyle>
          <a:p>
            <a:r>
              <a:rPr kumimoji="0" lang="ja-JP" altLang="en-US" smtClean="0"/>
              <a:t>マスター タイトルの書式設定</a:t>
            </a:r>
            <a:endParaRPr kumimoji="0" lang="en-US"/>
          </a:p>
        </p:txBody>
      </p:sp>
      <p:sp>
        <p:nvSpPr>
          <p:cNvPr id="7" name="日付プレースホルダー 6"/>
          <p:cNvSpPr>
            <a:spLocks noGrp="1"/>
          </p:cNvSpPr>
          <p:nvPr>
            <p:ph type="dt" sz="half" idx="10"/>
          </p:nvPr>
        </p:nvSpPr>
        <p:spPr/>
        <p:txBody>
          <a:bodyPr/>
          <a:lstStyle/>
          <a:p>
            <a:fld id="{56343BD4-94D4-45EF-B7FD-87B38BFA8D98}" type="datetime1">
              <a:rPr kumimoji="1" lang="ja-JP" altLang="en-US" smtClean="0"/>
              <a:t>2013/9/9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4816E2D-72A6-4A48-AA0B-47A7D3C9B800}"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371975"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テキスト プレースホルダー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
        <p:nvSpPr>
          <p:cNvPr id="14" name="テキスト プレースホルダー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6" name="日付プレースホルダー 5"/>
          <p:cNvSpPr>
            <a:spLocks noGrp="1"/>
          </p:cNvSpPr>
          <p:nvPr>
            <p:ph type="dt" sz="half" idx="10"/>
          </p:nvPr>
        </p:nvSpPr>
        <p:spPr/>
        <p:txBody>
          <a:bodyPr rtlCol="0"/>
          <a:lstStyle/>
          <a:p>
            <a:fld id="{12908439-02E7-472E-959C-2C075BF4140F}" type="datetime1">
              <a:rPr kumimoji="1" lang="ja-JP" altLang="en-US" smtClean="0"/>
              <a:t>2013/9/9</a:t>
            </a:fld>
            <a:endParaRPr kumimoji="1" lang="ja-JP" altLang="en-US"/>
          </a:p>
        </p:txBody>
      </p:sp>
      <p:sp>
        <p:nvSpPr>
          <p:cNvPr id="7" name="スライド番号プレースホルダー 6"/>
          <p:cNvSpPr>
            <a:spLocks noGrp="1"/>
          </p:cNvSpPr>
          <p:nvPr>
            <p:ph type="sldNum" sz="quarter" idx="11"/>
          </p:nvPr>
        </p:nvSpPr>
        <p:spPr/>
        <p:txBody>
          <a:bodyPr rtlCol="0"/>
          <a:lstStyle/>
          <a:p>
            <a:fld id="{F4816E2D-72A6-4A48-AA0B-47A7D3C9B800}" type="slidenum">
              <a:rPr kumimoji="1" lang="ja-JP" altLang="en-US" smtClean="0"/>
              <a:t>‹#›</a:t>
            </a:fld>
            <a:endParaRPr kumimoji="1" lang="ja-JP" altLang="en-US"/>
          </a:p>
        </p:txBody>
      </p:sp>
      <p:sp>
        <p:nvSpPr>
          <p:cNvPr id="8" name="フッター プレースホルダー 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A81B73C-7386-4295-B40C-6458A9F30246}" type="datetime1">
              <a:rPr kumimoji="1" lang="ja-JP" altLang="en-US" smtClean="0"/>
              <a:t>2013/9/9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4816E2D-72A6-4A48-AA0B-47A7D3C9B800}"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タイトル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直線コネクタ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線コネクタ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線コネクタ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正方形/長方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円/楕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コンテンツ プレースホルダー 17"/>
          <p:cNvSpPr>
            <a:spLocks noGrp="1"/>
          </p:cNvSpPr>
          <p:nvPr>
            <p:ph sz="quarter" idx="1"/>
          </p:nvPr>
        </p:nvSpPr>
        <p:spPr>
          <a:xfrm>
            <a:off x="304800" y="274320"/>
            <a:ext cx="5638800" cy="6327648"/>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1" name="日付プレースホルダー 20"/>
          <p:cNvSpPr>
            <a:spLocks noGrp="1"/>
          </p:cNvSpPr>
          <p:nvPr>
            <p:ph type="dt" sz="half" idx="14"/>
          </p:nvPr>
        </p:nvSpPr>
        <p:spPr/>
        <p:txBody>
          <a:bodyPr rtlCol="0"/>
          <a:lstStyle/>
          <a:p>
            <a:fld id="{52A417B6-A647-424C-AFC0-692D82CF1C04}" type="datetime1">
              <a:rPr kumimoji="1" lang="ja-JP" altLang="en-US" smtClean="0"/>
              <a:t>2013/9/9</a:t>
            </a:fld>
            <a:endParaRPr kumimoji="1" lang="ja-JP" altLang="en-US"/>
          </a:p>
        </p:txBody>
      </p:sp>
      <p:sp>
        <p:nvSpPr>
          <p:cNvPr id="22" name="スライド番号プレースホルダー 21"/>
          <p:cNvSpPr>
            <a:spLocks noGrp="1"/>
          </p:cNvSpPr>
          <p:nvPr>
            <p:ph type="sldNum" sz="quarter" idx="15"/>
          </p:nvPr>
        </p:nvSpPr>
        <p:spPr/>
        <p:txBody>
          <a:bodyPr rtlCol="0"/>
          <a:lstStyle/>
          <a:p>
            <a:fld id="{F4816E2D-72A6-4A48-AA0B-47A7D3C9B800}" type="slidenum">
              <a:rPr kumimoji="1" lang="ja-JP" altLang="en-US" smtClean="0"/>
              <a:t>‹#›</a:t>
            </a:fld>
            <a:endParaRPr kumimoji="1" lang="ja-JP" altLang="en-US"/>
          </a:p>
        </p:txBody>
      </p:sp>
      <p:sp>
        <p:nvSpPr>
          <p:cNvPr id="23" name="フッター プレースホルダー 22"/>
          <p:cNvSpPr>
            <a:spLocks noGrp="1"/>
          </p:cNvSpPr>
          <p:nvPr>
            <p:ph type="ftr" sz="quarter" idx="16"/>
          </p:nvPr>
        </p:nvSpPr>
        <p:spPr/>
        <p:txBody>
          <a:bodyPr rtlCol="0"/>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直線コネクタ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円/楕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タイトル 1"/>
          <p:cNvSpPr>
            <a:spLocks noGrp="1"/>
          </p:cNvSpPr>
          <p:nvPr>
            <p:ph type="title"/>
          </p:nvPr>
        </p:nvSpPr>
        <p:spPr>
          <a:xfrm rot="5400000">
            <a:off x="3350133" y="3200400"/>
            <a:ext cx="6309360" cy="457200"/>
          </a:xfrm>
        </p:spPr>
        <p:txBody>
          <a:bodyPr anchor="b"/>
          <a:lstStyle>
            <a:lvl1pPr algn="l">
              <a:buNone/>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10" name="直線コネクタ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正方形/長方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線コネクタ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線コネクタ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線コネクタ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付プレースホルダー 16"/>
          <p:cNvSpPr>
            <a:spLocks noGrp="1"/>
          </p:cNvSpPr>
          <p:nvPr>
            <p:ph type="dt" sz="half" idx="10"/>
          </p:nvPr>
        </p:nvSpPr>
        <p:spPr/>
        <p:txBody>
          <a:bodyPr rtlCol="0"/>
          <a:lstStyle/>
          <a:p>
            <a:fld id="{B7702030-3588-4F52-907B-DF579A061A9F}" type="datetime1">
              <a:rPr kumimoji="1" lang="ja-JP" altLang="en-US" smtClean="0"/>
              <a:t>2013/9/9</a:t>
            </a:fld>
            <a:endParaRPr kumimoji="1" lang="ja-JP" altLang="en-US"/>
          </a:p>
        </p:txBody>
      </p:sp>
      <p:sp>
        <p:nvSpPr>
          <p:cNvPr id="18" name="スライド番号プレースホルダー 17"/>
          <p:cNvSpPr>
            <a:spLocks noGrp="1"/>
          </p:cNvSpPr>
          <p:nvPr>
            <p:ph type="sldNum" sz="quarter" idx="11"/>
          </p:nvPr>
        </p:nvSpPr>
        <p:spPr/>
        <p:txBody>
          <a:bodyPr rtlCol="0"/>
          <a:lstStyle/>
          <a:p>
            <a:fld id="{F4816E2D-72A6-4A48-AA0B-47A7D3C9B800}" type="slidenum">
              <a:rPr kumimoji="1" lang="ja-JP" altLang="en-US" smtClean="0"/>
              <a:t>‹#›</a:t>
            </a:fld>
            <a:endParaRPr kumimoji="1" lang="ja-JP" altLang="en-US"/>
          </a:p>
        </p:txBody>
      </p:sp>
      <p:sp>
        <p:nvSpPr>
          <p:cNvPr id="21" name="フッター プレースホルダー 20"/>
          <p:cNvSpPr>
            <a:spLocks noGrp="1"/>
          </p:cNvSpPr>
          <p:nvPr>
            <p:ph type="ftr" sz="quarter" idx="12"/>
          </p:nvPr>
        </p:nvSpPr>
        <p:spPr/>
        <p:txBody>
          <a:bodyPr rtlCol="0"/>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タイトル プレースホルダー 21"/>
          <p:cNvSpPr>
            <a:spLocks noGrp="1"/>
          </p:cNvSpPr>
          <p:nvPr>
            <p:ph type="title"/>
          </p:nvPr>
        </p:nvSpPr>
        <p:spPr>
          <a:xfrm>
            <a:off x="457200" y="274638"/>
            <a:ext cx="7467600" cy="1143000"/>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0D5B10C-8835-4F91-A764-A0422139D427}" type="datetime1">
              <a:rPr kumimoji="1" lang="ja-JP" altLang="en-US" smtClean="0"/>
              <a:t>2013/9/9</a:t>
            </a:fld>
            <a:endParaRPr kumimoji="1" lang="ja-JP" altLang="en-US"/>
          </a:p>
        </p:txBody>
      </p:sp>
      <p:sp>
        <p:nvSpPr>
          <p:cNvPr id="3" name="フッター プレースホルダー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kumimoji="1" lang="ja-JP" altLang="en-US"/>
          </a:p>
        </p:txBody>
      </p:sp>
      <p:sp>
        <p:nvSpPr>
          <p:cNvPr id="7" name="直線コネクタ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円/楕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スライド番号プレースホルダー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4816E2D-72A6-4A48-AA0B-47A7D3C9B800}"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l" rtl="0" eaLnBrk="1" latinLnBrk="0" hangingPunct="1">
        <a:spcBef>
          <a:spcPct val="0"/>
        </a:spcBef>
        <a:buNone/>
        <a:defRPr kumimoji="1"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emf"/><Relationship Id="rId1" Type="http://schemas.openxmlformats.org/officeDocument/2006/relationships/slideLayout" Target="../slideLayouts/slideLayout2.xml"/><Relationship Id="rId6" Type="http://schemas.openxmlformats.org/officeDocument/2006/relationships/image" Target="../media/image8.emf"/><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akura.canvas.ne.jp/spr/h-minami/gensya-CMryoukin.htm" TargetMode="External"/><Relationship Id="rId2" Type="http://schemas.openxmlformats.org/officeDocument/2006/relationships/hyperlink" Target="http://www.soumu.go.jp/johotsusintokei/statistics/statistics05.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18.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907704" y="2060848"/>
            <a:ext cx="6480720" cy="1534322"/>
          </a:xfrm>
        </p:spPr>
        <p:txBody>
          <a:bodyPr>
            <a:noAutofit/>
          </a:bodyPr>
          <a:lstStyle/>
          <a:p>
            <a:r>
              <a:rPr lang="ja-JP" altLang="en-US" sz="4400" dirty="0"/>
              <a:t>ゲーミフィケーションが</a:t>
            </a:r>
            <a:r>
              <a:rPr lang="en-US" altLang="ja-JP" sz="4400" dirty="0"/>
              <a:t/>
            </a:r>
            <a:br>
              <a:rPr lang="en-US" altLang="ja-JP" sz="4400" dirty="0"/>
            </a:br>
            <a:r>
              <a:rPr lang="ja-JP" altLang="en-US" sz="4400" dirty="0"/>
              <a:t>ロイヤルティに与える影響</a:t>
            </a:r>
            <a:endParaRPr kumimoji="1" lang="ja-JP" altLang="en-US" dirty="0"/>
          </a:p>
        </p:txBody>
      </p:sp>
      <p:sp>
        <p:nvSpPr>
          <p:cNvPr id="3" name="サブタイトル 2"/>
          <p:cNvSpPr>
            <a:spLocks noGrp="1"/>
          </p:cNvSpPr>
          <p:nvPr>
            <p:ph type="subTitle" idx="1"/>
          </p:nvPr>
        </p:nvSpPr>
        <p:spPr>
          <a:xfrm>
            <a:off x="3815408" y="5229200"/>
            <a:ext cx="5328592" cy="766936"/>
          </a:xfrm>
        </p:spPr>
        <p:txBody>
          <a:bodyPr>
            <a:noAutofit/>
          </a:bodyPr>
          <a:lstStyle/>
          <a:p>
            <a:r>
              <a:rPr lang="ja-JP" altLang="en-US" sz="2000" dirty="0"/>
              <a:t>田嶋ゼミ</a:t>
            </a:r>
            <a:endParaRPr kumimoji="1" lang="en-US" altLang="ja-JP" sz="1800" dirty="0"/>
          </a:p>
          <a:p>
            <a:r>
              <a:rPr lang="ja-JP" altLang="en-US" sz="2000" dirty="0"/>
              <a:t>青柳歩　解良昂洋　謝静　鈴木隆大　高橋桃子</a:t>
            </a:r>
            <a:endParaRPr lang="en-US" altLang="ja-JP" sz="1800" dirty="0"/>
          </a:p>
        </p:txBody>
      </p:sp>
      <p:sp>
        <p:nvSpPr>
          <p:cNvPr id="4" name="スライド番号プレースホルダー 3"/>
          <p:cNvSpPr>
            <a:spLocks noGrp="1"/>
          </p:cNvSpPr>
          <p:nvPr>
            <p:ph type="sldNum" sz="quarter" idx="12"/>
          </p:nvPr>
        </p:nvSpPr>
        <p:spPr/>
        <p:txBody>
          <a:bodyPr/>
          <a:lstStyle/>
          <a:p>
            <a:endParaRPr kumimoji="1" lang="ja-JP" altLang="en-US" dirty="0"/>
          </a:p>
        </p:txBody>
      </p:sp>
    </p:spTree>
    <p:extLst>
      <p:ext uri="{BB962C8B-B14F-4D97-AF65-F5344CB8AC3E}">
        <p14:creationId xmlns:p14="http://schemas.microsoft.com/office/powerpoint/2010/main" val="948111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993" y="2132856"/>
            <a:ext cx="7184835" cy="3729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2699792" y="548680"/>
            <a:ext cx="2664296" cy="1002893"/>
          </a:xfrm>
        </p:spPr>
        <p:txBody>
          <a:bodyPr>
            <a:noAutofit/>
          </a:bodyPr>
          <a:lstStyle/>
          <a:p>
            <a:r>
              <a:rPr lang="ja-JP" altLang="en-US" sz="4800" dirty="0"/>
              <a:t>実例</a:t>
            </a:r>
            <a:r>
              <a:rPr lang="ja-JP" altLang="en-US" sz="4800" dirty="0" smtClean="0"/>
              <a:t>１－</a:t>
            </a:r>
            <a:endParaRPr kumimoji="1" lang="ja-JP" altLang="en-US" sz="4800" dirty="0"/>
          </a:p>
        </p:txBody>
      </p:sp>
      <p:sp>
        <p:nvSpPr>
          <p:cNvPr id="4" name="スライド番号プレースホルダー 3"/>
          <p:cNvSpPr>
            <a:spLocks noGrp="1"/>
          </p:cNvSpPr>
          <p:nvPr>
            <p:ph type="sldNum" sz="quarter" idx="11"/>
          </p:nvPr>
        </p:nvSpPr>
        <p:spPr/>
        <p:txBody>
          <a:bodyPr/>
          <a:lstStyle/>
          <a:p>
            <a:fld id="{F4816E2D-72A6-4A48-AA0B-47A7D3C9B800}" type="slidenum">
              <a:rPr kumimoji="1" lang="ja-JP" altLang="en-US" sz="2400" smtClean="0"/>
              <a:t>10</a:t>
            </a:fld>
            <a:endParaRPr kumimoji="1" lang="ja-JP" altLang="en-US" sz="2400" dirty="0"/>
          </a:p>
        </p:txBody>
      </p:sp>
      <p:pic>
        <p:nvPicPr>
          <p:cNvPr id="6" name="図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295" y="83901"/>
            <a:ext cx="2448272" cy="2448272"/>
          </a:xfrm>
          <a:prstGeom prst="rect">
            <a:avLst/>
          </a:prstGeom>
        </p:spPr>
      </p:pic>
      <p:sp>
        <p:nvSpPr>
          <p:cNvPr id="7" name="テキスト ボックス 6"/>
          <p:cNvSpPr txBox="1"/>
          <p:nvPr/>
        </p:nvSpPr>
        <p:spPr>
          <a:xfrm>
            <a:off x="5220072" y="620688"/>
            <a:ext cx="3312368" cy="1077218"/>
          </a:xfrm>
          <a:prstGeom prst="rect">
            <a:avLst/>
          </a:prstGeom>
          <a:noFill/>
        </p:spPr>
        <p:txBody>
          <a:bodyPr wrap="square" rtlCol="0">
            <a:spAutoFit/>
          </a:bodyPr>
          <a:lstStyle/>
          <a:p>
            <a:r>
              <a:rPr lang="ja-JP" altLang="en-US" sz="3200" dirty="0"/>
              <a:t>コカ・</a:t>
            </a:r>
            <a:r>
              <a:rPr lang="ja-JP" altLang="en-US" sz="3200" dirty="0" smtClean="0"/>
              <a:t>コーラパーク</a:t>
            </a:r>
            <a:r>
              <a:rPr lang="ja-JP" altLang="en-US" sz="3200" b="1" dirty="0" smtClean="0"/>
              <a:t>「</a:t>
            </a:r>
            <a:r>
              <a:rPr lang="ja-JP" altLang="en-US" sz="3200" b="1" dirty="0"/>
              <a:t>スゴイ自販機」</a:t>
            </a:r>
            <a:endParaRPr kumimoji="1" lang="ja-JP" altLang="en-US" sz="3200" dirty="0"/>
          </a:p>
        </p:txBody>
      </p:sp>
    </p:spTree>
    <p:extLst>
      <p:ext uri="{BB962C8B-B14F-4D97-AF65-F5344CB8AC3E}">
        <p14:creationId xmlns:p14="http://schemas.microsoft.com/office/powerpoint/2010/main" val="2171143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385731"/>
            <a:ext cx="2592288" cy="1002457"/>
          </a:xfrm>
        </p:spPr>
        <p:txBody>
          <a:bodyPr>
            <a:normAutofit/>
          </a:bodyPr>
          <a:lstStyle/>
          <a:p>
            <a:r>
              <a:rPr lang="ja-JP" altLang="en-US" sz="4400" dirty="0"/>
              <a:t>実例２</a:t>
            </a:r>
            <a:r>
              <a:rPr lang="ja-JP" altLang="en-US" sz="3600" dirty="0"/>
              <a:t>　</a:t>
            </a:r>
            <a:endParaRPr kumimoji="1" lang="ja-JP" altLang="en-US" dirty="0"/>
          </a:p>
        </p:txBody>
      </p:sp>
      <p:sp>
        <p:nvSpPr>
          <p:cNvPr id="3" name="コンテンツ プレースホルダー 2"/>
          <p:cNvSpPr>
            <a:spLocks noGrp="1"/>
          </p:cNvSpPr>
          <p:nvPr>
            <p:ph sz="quarter" idx="1"/>
          </p:nvPr>
        </p:nvSpPr>
        <p:spPr>
          <a:xfrm>
            <a:off x="611560" y="1628800"/>
            <a:ext cx="2674640" cy="748679"/>
          </a:xfrm>
        </p:spPr>
        <p:txBody>
          <a:bodyPr/>
          <a:lstStyle/>
          <a:p>
            <a:pPr marL="0" indent="0">
              <a:buNone/>
            </a:pPr>
            <a:r>
              <a:rPr lang="ja-JP" altLang="en-US" sz="3200" dirty="0"/>
              <a:t>ビっくらポン</a:t>
            </a:r>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11</a:t>
            </a:fld>
            <a:endParaRPr kumimoji="1" lang="ja-JP" altLang="en-US" sz="24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316965"/>
            <a:ext cx="7432598" cy="36724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5" y="466961"/>
            <a:ext cx="5529535" cy="9387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17794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332656"/>
            <a:ext cx="2530624" cy="926976"/>
          </a:xfrm>
        </p:spPr>
        <p:txBody>
          <a:bodyPr/>
          <a:lstStyle/>
          <a:p>
            <a:r>
              <a:rPr lang="ja-JP" altLang="en-US" sz="4400" dirty="0"/>
              <a:t>社会背景</a:t>
            </a:r>
            <a:endParaRPr kumimoji="1" lang="ja-JP" altLang="en-US" dirty="0"/>
          </a:p>
        </p:txBody>
      </p:sp>
      <p:sp>
        <p:nvSpPr>
          <p:cNvPr id="3" name="コンテンツ プレースホルダー 2"/>
          <p:cNvSpPr>
            <a:spLocks noGrp="1"/>
          </p:cNvSpPr>
          <p:nvPr>
            <p:ph sz="quarter" idx="1"/>
          </p:nvPr>
        </p:nvSpPr>
        <p:spPr>
          <a:xfrm>
            <a:off x="611560" y="2060848"/>
            <a:ext cx="4248472" cy="3024336"/>
          </a:xfrm>
        </p:spPr>
        <p:txBody>
          <a:bodyPr>
            <a:normAutofit fontScale="92500" lnSpcReduction="10000"/>
          </a:bodyPr>
          <a:lstStyle/>
          <a:p>
            <a:pPr marL="0" indent="0">
              <a:buNone/>
            </a:pPr>
            <a:r>
              <a:rPr lang="ja-JP" altLang="en-US" sz="4000" dirty="0"/>
              <a:t>１</a:t>
            </a:r>
            <a:r>
              <a:rPr lang="en-US" altLang="ja-JP" sz="4000" dirty="0"/>
              <a:t>.</a:t>
            </a:r>
            <a:r>
              <a:rPr lang="ja-JP" altLang="en-US" sz="4000" dirty="0"/>
              <a:t>ゲームの広がり</a:t>
            </a:r>
            <a:endParaRPr lang="en-US" altLang="ja-JP" dirty="0"/>
          </a:p>
          <a:p>
            <a:pPr marL="0" indent="0">
              <a:buNone/>
            </a:pPr>
            <a:endParaRPr lang="en-US" altLang="ja-JP" sz="4000" dirty="0" smtClean="0"/>
          </a:p>
          <a:p>
            <a:pPr marL="0" indent="0">
              <a:buNone/>
            </a:pPr>
            <a:r>
              <a:rPr lang="ja-JP" altLang="en-US" sz="4000" dirty="0" smtClean="0"/>
              <a:t>２</a:t>
            </a:r>
            <a:r>
              <a:rPr lang="en-US" altLang="ja-JP" sz="4000" dirty="0"/>
              <a:t>. </a:t>
            </a:r>
            <a:r>
              <a:rPr lang="ja-JP" altLang="en-US" sz="4000" dirty="0"/>
              <a:t>ネット環境の整備</a:t>
            </a:r>
            <a:endParaRPr lang="en-US" altLang="ja-JP" dirty="0"/>
          </a:p>
          <a:p>
            <a:pPr marL="0" indent="0">
              <a:buNone/>
            </a:pPr>
            <a:endParaRPr lang="en-US" altLang="ja-JP" sz="4000" dirty="0" smtClean="0"/>
          </a:p>
          <a:p>
            <a:pPr marL="0" indent="0">
              <a:buNone/>
            </a:pPr>
            <a:r>
              <a:rPr lang="ja-JP" altLang="en-US" sz="4000" dirty="0" smtClean="0"/>
              <a:t>３</a:t>
            </a:r>
            <a:r>
              <a:rPr lang="en-US" altLang="ja-JP" sz="4000" dirty="0"/>
              <a:t>.SNS</a:t>
            </a:r>
            <a:r>
              <a:rPr lang="ja-JP" altLang="en-US" sz="4000" dirty="0"/>
              <a:t>の広がり</a:t>
            </a:r>
            <a:endParaRPr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12</a:t>
            </a:fld>
            <a:endParaRPr kumimoji="1" lang="ja-JP" altLang="en-US" sz="2400" dirty="0"/>
          </a:p>
        </p:txBody>
      </p:sp>
    </p:spTree>
    <p:extLst>
      <p:ext uri="{BB962C8B-B14F-4D97-AF65-F5344CB8AC3E}">
        <p14:creationId xmlns:p14="http://schemas.microsoft.com/office/powerpoint/2010/main" val="2772345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332656"/>
            <a:ext cx="4608512" cy="796950"/>
          </a:xfrm>
        </p:spPr>
        <p:txBody>
          <a:bodyPr>
            <a:noAutofit/>
          </a:bodyPr>
          <a:lstStyle/>
          <a:p>
            <a:r>
              <a:rPr lang="ja-JP" altLang="en-US" sz="4000" dirty="0"/>
              <a:t>１、ゲームの広がり</a:t>
            </a:r>
            <a:endParaRPr kumimoji="1" lang="ja-JP" altLang="en-US" dirty="0"/>
          </a:p>
        </p:txBody>
      </p:sp>
      <p:pic>
        <p:nvPicPr>
          <p:cNvPr id="4" name="コンテンツ プレースホルダー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43608" y="1484784"/>
            <a:ext cx="6743584" cy="4350246"/>
          </a:xfrm>
        </p:spPr>
      </p:pic>
      <p:sp>
        <p:nvSpPr>
          <p:cNvPr id="5" name="スライド番号プレースホルダー 4"/>
          <p:cNvSpPr>
            <a:spLocks noGrp="1"/>
          </p:cNvSpPr>
          <p:nvPr>
            <p:ph type="sldNum" sz="quarter" idx="15"/>
          </p:nvPr>
        </p:nvSpPr>
        <p:spPr/>
        <p:txBody>
          <a:bodyPr/>
          <a:lstStyle/>
          <a:p>
            <a:fld id="{F4816E2D-72A6-4A48-AA0B-47A7D3C9B800}" type="slidenum">
              <a:rPr kumimoji="1" lang="ja-JP" altLang="en-US" sz="2400" smtClean="0"/>
              <a:t>13</a:t>
            </a:fld>
            <a:endParaRPr kumimoji="1" lang="ja-JP" altLang="en-US" sz="2400" dirty="0"/>
          </a:p>
        </p:txBody>
      </p:sp>
      <p:sp>
        <p:nvSpPr>
          <p:cNvPr id="6" name="テキスト ボックス 2"/>
          <p:cNvSpPr txBox="1"/>
          <p:nvPr/>
        </p:nvSpPr>
        <p:spPr>
          <a:xfrm>
            <a:off x="1331640" y="5949280"/>
            <a:ext cx="6552728" cy="369332"/>
          </a:xfrm>
          <a:prstGeom prst="rect">
            <a:avLst/>
          </a:prstGeom>
          <a:noFill/>
        </p:spPr>
        <p:txBody>
          <a:bodyPr wrap="square" rtlCol="0">
            <a:spAutoFit/>
          </a:bodyPr>
          <a:lstStyle/>
          <a:p>
            <a:r>
              <a:rPr kumimoji="1" lang="ja-JP" altLang="en-US" dirty="0" smtClean="0"/>
              <a:t>→ゲームが身近なものになってきている</a:t>
            </a:r>
            <a:endParaRPr kumimoji="1" lang="ja-JP" altLang="en-US" dirty="0"/>
          </a:p>
        </p:txBody>
      </p:sp>
    </p:spTree>
    <p:extLst>
      <p:ext uri="{BB962C8B-B14F-4D97-AF65-F5344CB8AC3E}">
        <p14:creationId xmlns:p14="http://schemas.microsoft.com/office/powerpoint/2010/main" val="32549146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F4816E2D-72A6-4A48-AA0B-47A7D3C9B800}" type="slidenum">
              <a:rPr kumimoji="1" lang="ja-JP" altLang="en-US" sz="2400" smtClean="0"/>
              <a:t>14</a:t>
            </a:fld>
            <a:endParaRPr kumimoji="1" lang="ja-JP" altLang="en-US" sz="2400" dirty="0"/>
          </a:p>
        </p:txBody>
      </p:sp>
      <p:sp>
        <p:nvSpPr>
          <p:cNvPr id="2" name="タイトル 1"/>
          <p:cNvSpPr>
            <a:spLocks noGrp="1"/>
          </p:cNvSpPr>
          <p:nvPr>
            <p:ph type="title" idx="4294967295"/>
          </p:nvPr>
        </p:nvSpPr>
        <p:spPr>
          <a:xfrm>
            <a:off x="467544" y="332656"/>
            <a:ext cx="4895850" cy="796925"/>
          </a:xfrm>
        </p:spPr>
        <p:txBody>
          <a:bodyPr/>
          <a:lstStyle/>
          <a:p>
            <a:r>
              <a:rPr lang="ja-JP" altLang="en-US" sz="4000" dirty="0"/>
              <a:t>２、ネット環境の整備</a:t>
            </a:r>
            <a:endParaRPr kumimoji="1" lang="ja-JP" altLang="en-US"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9535" y="1268760"/>
            <a:ext cx="8336125" cy="44343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4"/>
          <p:cNvSpPr txBox="1"/>
          <p:nvPr/>
        </p:nvSpPr>
        <p:spPr>
          <a:xfrm>
            <a:off x="1155493" y="6021288"/>
            <a:ext cx="6336704" cy="369332"/>
          </a:xfrm>
          <a:prstGeom prst="rect">
            <a:avLst/>
          </a:prstGeom>
          <a:noFill/>
        </p:spPr>
        <p:txBody>
          <a:bodyPr wrap="square" rtlCol="0">
            <a:spAutoFit/>
          </a:bodyPr>
          <a:lstStyle/>
          <a:p>
            <a:r>
              <a:rPr lang="ja-JP" altLang="en-US" smtClean="0"/>
              <a:t>→インターネットがゲーミフィケーションの広がりを助長</a:t>
            </a:r>
            <a:endParaRPr kumimoji="1" lang="ja-JP" altLang="en-US" dirty="0"/>
          </a:p>
        </p:txBody>
      </p:sp>
    </p:spTree>
    <p:extLst>
      <p:ext uri="{BB962C8B-B14F-4D97-AF65-F5344CB8AC3E}">
        <p14:creationId xmlns:p14="http://schemas.microsoft.com/office/powerpoint/2010/main" val="514295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188640"/>
            <a:ext cx="3741609" cy="810344"/>
          </a:xfrm>
        </p:spPr>
        <p:txBody>
          <a:bodyPr/>
          <a:lstStyle/>
          <a:p>
            <a:r>
              <a:rPr lang="ja-JP" altLang="en-US" sz="4000" dirty="0"/>
              <a:t>３、</a:t>
            </a:r>
            <a:r>
              <a:rPr lang="en-US" altLang="ja-JP" sz="4000" dirty="0"/>
              <a:t>SNS</a:t>
            </a:r>
            <a:r>
              <a:rPr lang="ja-JP" altLang="en-US" sz="4000" dirty="0"/>
              <a:t>の広がり</a:t>
            </a:r>
            <a:endParaRPr kumimoji="1" lang="ja-JP" altLang="en-US" dirty="0"/>
          </a:p>
        </p:txBody>
      </p:sp>
      <p:graphicFrame>
        <p:nvGraphicFramePr>
          <p:cNvPr id="5" name="コンテンツ プレースホルダー 4"/>
          <p:cNvGraphicFramePr>
            <a:graphicFrameLocks noGrp="1"/>
          </p:cNvGraphicFramePr>
          <p:nvPr>
            <p:ph sz="quarter" idx="1"/>
            <p:extLst>
              <p:ext uri="{D42A27DB-BD31-4B8C-83A1-F6EECF244321}">
                <p14:modId xmlns:p14="http://schemas.microsoft.com/office/powerpoint/2010/main" val="1731843218"/>
              </p:ext>
            </p:extLst>
          </p:nvPr>
        </p:nvGraphicFramePr>
        <p:xfrm>
          <a:off x="212070" y="2669738"/>
          <a:ext cx="7572893" cy="3672408"/>
        </p:xfrm>
        <a:graphic>
          <a:graphicData uri="http://schemas.openxmlformats.org/drawingml/2006/chart">
            <c:chart xmlns:c="http://schemas.openxmlformats.org/drawingml/2006/chart" xmlns:r="http://schemas.openxmlformats.org/officeDocument/2006/relationships" r:id="rId2"/>
          </a:graphicData>
        </a:graphic>
      </p:graphicFrame>
      <p:sp>
        <p:nvSpPr>
          <p:cNvPr id="3" name="スライド番号プレースホルダー 2"/>
          <p:cNvSpPr>
            <a:spLocks noGrp="1"/>
          </p:cNvSpPr>
          <p:nvPr>
            <p:ph type="sldNum" sz="quarter" idx="15"/>
          </p:nvPr>
        </p:nvSpPr>
        <p:spPr/>
        <p:txBody>
          <a:bodyPr/>
          <a:lstStyle/>
          <a:p>
            <a:fld id="{F4816E2D-72A6-4A48-AA0B-47A7D3C9B800}" type="slidenum">
              <a:rPr kumimoji="1" lang="ja-JP" altLang="en-US" sz="2400" smtClean="0"/>
              <a:t>15</a:t>
            </a:fld>
            <a:endParaRPr kumimoji="1" lang="ja-JP" altLang="en-US" sz="2400" dirty="0"/>
          </a:p>
        </p:txBody>
      </p:sp>
      <p:sp>
        <p:nvSpPr>
          <p:cNvPr id="17" name="テキスト ボックス 3"/>
          <p:cNvSpPr txBox="1"/>
          <p:nvPr/>
        </p:nvSpPr>
        <p:spPr>
          <a:xfrm>
            <a:off x="1627330" y="1772816"/>
            <a:ext cx="6048672" cy="369332"/>
          </a:xfrm>
          <a:prstGeom prst="rect">
            <a:avLst/>
          </a:prstGeom>
          <a:noFill/>
        </p:spPr>
        <p:txBody>
          <a:bodyPr wrap="square" rtlCol="0">
            <a:spAutoFit/>
          </a:bodyPr>
          <a:lstStyle/>
          <a:p>
            <a:r>
              <a:rPr kumimoji="1" lang="en-US" altLang="ja-JP" dirty="0" smtClean="0"/>
              <a:t>SNS</a:t>
            </a:r>
            <a:r>
              <a:rPr kumimoji="1" lang="ja-JP" altLang="en-US" dirty="0" smtClean="0"/>
              <a:t>への参加は全ての年代において昨年よりも利用が拡大。</a:t>
            </a:r>
            <a:endParaRPr kumimoji="1" lang="ja-JP" altLang="en-US" dirty="0"/>
          </a:p>
        </p:txBody>
      </p:sp>
      <p:sp>
        <p:nvSpPr>
          <p:cNvPr id="18" name="テキスト ボックス 5"/>
          <p:cNvSpPr txBox="1"/>
          <p:nvPr/>
        </p:nvSpPr>
        <p:spPr>
          <a:xfrm>
            <a:off x="1763688" y="2300406"/>
            <a:ext cx="5616624" cy="369332"/>
          </a:xfrm>
          <a:prstGeom prst="rect">
            <a:avLst/>
          </a:prstGeom>
          <a:noFill/>
        </p:spPr>
        <p:txBody>
          <a:bodyPr wrap="square" rtlCol="0">
            <a:spAutoFit/>
          </a:bodyPr>
          <a:lstStyle/>
          <a:p>
            <a:r>
              <a:rPr kumimoji="1" lang="en-US" altLang="ja-JP" b="1" dirty="0" smtClean="0"/>
              <a:t>【</a:t>
            </a:r>
            <a:r>
              <a:rPr kumimoji="1" lang="ja-JP" altLang="en-US" b="1" dirty="0" smtClean="0"/>
              <a:t>ソーシャルネットワーキングサービス（</a:t>
            </a:r>
            <a:r>
              <a:rPr kumimoji="1" lang="en-US" altLang="ja-JP" b="1" dirty="0" smtClean="0"/>
              <a:t>SNS</a:t>
            </a:r>
            <a:r>
              <a:rPr kumimoji="1" lang="ja-JP" altLang="en-US" b="1" dirty="0" smtClean="0"/>
              <a:t>）への参加</a:t>
            </a:r>
            <a:r>
              <a:rPr kumimoji="1" lang="en-US" altLang="ja-JP" b="1" dirty="0" smtClean="0"/>
              <a:t>】</a:t>
            </a:r>
            <a:endParaRPr kumimoji="1" lang="ja-JP" altLang="en-US" b="1" dirty="0"/>
          </a:p>
        </p:txBody>
      </p:sp>
      <p:sp>
        <p:nvSpPr>
          <p:cNvPr id="19" name="テキスト ボックス 7"/>
          <p:cNvSpPr txBox="1"/>
          <p:nvPr/>
        </p:nvSpPr>
        <p:spPr>
          <a:xfrm>
            <a:off x="1835696" y="1196752"/>
            <a:ext cx="5472608" cy="369332"/>
          </a:xfrm>
          <a:prstGeom prst="rect">
            <a:avLst/>
          </a:prstGeom>
          <a:solidFill>
            <a:schemeClr val="bg1">
              <a:lumMod val="50000"/>
            </a:schemeClr>
          </a:solidFill>
        </p:spPr>
        <p:txBody>
          <a:bodyPr wrap="square" rtlCol="0">
            <a:spAutoFit/>
          </a:bodyPr>
          <a:lstStyle/>
          <a:p>
            <a:r>
              <a:rPr kumimoji="1" lang="en-US" altLang="ja-JP" b="1" dirty="0" smtClean="0">
                <a:solidFill>
                  <a:schemeClr val="bg1"/>
                </a:solidFill>
              </a:rPr>
              <a:t>SNS</a:t>
            </a:r>
            <a:r>
              <a:rPr kumimoji="1" lang="ja-JP" altLang="en-US" b="1" dirty="0" smtClean="0">
                <a:solidFill>
                  <a:schemeClr val="bg1"/>
                </a:solidFill>
              </a:rPr>
              <a:t>（</a:t>
            </a:r>
            <a:r>
              <a:rPr lang="ja-JP" altLang="en-US" b="1" dirty="0">
                <a:solidFill>
                  <a:schemeClr val="bg1"/>
                </a:solidFill>
              </a:rPr>
              <a:t>ソーシャルネットワーキングサービス</a:t>
            </a:r>
            <a:r>
              <a:rPr kumimoji="1" lang="ja-JP" altLang="en-US" b="1" dirty="0" smtClean="0">
                <a:solidFill>
                  <a:schemeClr val="bg1"/>
                </a:solidFill>
              </a:rPr>
              <a:t>）の利用状況</a:t>
            </a:r>
            <a:endParaRPr kumimoji="1" lang="ja-JP" altLang="en-US" b="1" dirty="0">
              <a:solidFill>
                <a:schemeClr val="bg1"/>
              </a:solidFill>
            </a:endParaRPr>
          </a:p>
        </p:txBody>
      </p:sp>
      <p:sp>
        <p:nvSpPr>
          <p:cNvPr id="20" name="テキスト ボックス 8"/>
          <p:cNvSpPr txBox="1"/>
          <p:nvPr/>
        </p:nvSpPr>
        <p:spPr>
          <a:xfrm>
            <a:off x="7164288" y="2378240"/>
            <a:ext cx="1233010" cy="276999"/>
          </a:xfrm>
          <a:prstGeom prst="rect">
            <a:avLst/>
          </a:prstGeom>
          <a:noFill/>
        </p:spPr>
        <p:txBody>
          <a:bodyPr wrap="square" rtlCol="0">
            <a:spAutoFit/>
          </a:bodyPr>
          <a:lstStyle/>
          <a:p>
            <a:r>
              <a:rPr lang="ja-JP" altLang="en-US" sz="1200" b="1" dirty="0"/>
              <a:t>（</a:t>
            </a:r>
            <a:r>
              <a:rPr kumimoji="1" lang="ja-JP" altLang="en-US" sz="1200" b="1"/>
              <a:t>無回答を除く</a:t>
            </a:r>
            <a:r>
              <a:rPr lang="ja-JP" altLang="en-US" sz="1200" b="1" dirty="0"/>
              <a:t>）</a:t>
            </a:r>
            <a:endParaRPr kumimoji="1" lang="ja-JP" altLang="en-US" sz="1200" b="1" dirty="0"/>
          </a:p>
        </p:txBody>
      </p:sp>
      <p:sp>
        <p:nvSpPr>
          <p:cNvPr id="21" name="テキスト ボックス 9"/>
          <p:cNvSpPr txBox="1"/>
          <p:nvPr/>
        </p:nvSpPr>
        <p:spPr>
          <a:xfrm>
            <a:off x="7716733" y="5826166"/>
            <a:ext cx="341784" cy="307777"/>
          </a:xfrm>
          <a:prstGeom prst="rect">
            <a:avLst/>
          </a:prstGeom>
          <a:noFill/>
        </p:spPr>
        <p:txBody>
          <a:bodyPr wrap="square" rtlCol="0">
            <a:spAutoFit/>
          </a:bodyPr>
          <a:lstStyle/>
          <a:p>
            <a:r>
              <a:rPr kumimoji="1" lang="ja-JP" altLang="en-US" sz="1400" b="1" dirty="0" smtClean="0"/>
              <a:t>％</a:t>
            </a:r>
            <a:endParaRPr kumimoji="1" lang="ja-JP" altLang="en-US" sz="1400" b="1" dirty="0"/>
          </a:p>
        </p:txBody>
      </p:sp>
      <p:sp>
        <p:nvSpPr>
          <p:cNvPr id="22" name="テキスト ボックス 10"/>
          <p:cNvSpPr txBox="1"/>
          <p:nvPr/>
        </p:nvSpPr>
        <p:spPr>
          <a:xfrm>
            <a:off x="2784976" y="5843856"/>
            <a:ext cx="341784" cy="307777"/>
          </a:xfrm>
          <a:prstGeom prst="rect">
            <a:avLst/>
          </a:prstGeom>
          <a:noFill/>
        </p:spPr>
        <p:txBody>
          <a:bodyPr wrap="square" rtlCol="0">
            <a:spAutoFit/>
          </a:bodyPr>
          <a:lstStyle/>
          <a:p>
            <a:r>
              <a:rPr kumimoji="1" lang="ja-JP" altLang="en-US" sz="1400" b="1" dirty="0" smtClean="0"/>
              <a:t>％</a:t>
            </a:r>
            <a:endParaRPr kumimoji="1" lang="ja-JP" altLang="en-US" sz="1400" b="1" dirty="0"/>
          </a:p>
        </p:txBody>
      </p:sp>
      <p:sp>
        <p:nvSpPr>
          <p:cNvPr id="23" name="テキスト ボックス 11"/>
          <p:cNvSpPr txBox="1"/>
          <p:nvPr/>
        </p:nvSpPr>
        <p:spPr>
          <a:xfrm>
            <a:off x="4412385" y="5843856"/>
            <a:ext cx="341784" cy="307777"/>
          </a:xfrm>
          <a:prstGeom prst="rect">
            <a:avLst/>
          </a:prstGeom>
          <a:noFill/>
        </p:spPr>
        <p:txBody>
          <a:bodyPr wrap="square" rtlCol="0">
            <a:spAutoFit/>
          </a:bodyPr>
          <a:lstStyle/>
          <a:p>
            <a:r>
              <a:rPr kumimoji="1" lang="ja-JP" altLang="en-US" sz="1400" b="1" dirty="0" smtClean="0"/>
              <a:t>％</a:t>
            </a:r>
            <a:endParaRPr kumimoji="1" lang="ja-JP" altLang="en-US" sz="1400" b="1" dirty="0"/>
          </a:p>
        </p:txBody>
      </p:sp>
      <p:sp>
        <p:nvSpPr>
          <p:cNvPr id="24" name="テキスト ボックス 12"/>
          <p:cNvSpPr txBox="1"/>
          <p:nvPr/>
        </p:nvSpPr>
        <p:spPr>
          <a:xfrm>
            <a:off x="6076231" y="5844381"/>
            <a:ext cx="341784" cy="307777"/>
          </a:xfrm>
          <a:prstGeom prst="rect">
            <a:avLst/>
          </a:prstGeom>
          <a:noFill/>
        </p:spPr>
        <p:txBody>
          <a:bodyPr wrap="square" rtlCol="0">
            <a:spAutoFit/>
          </a:bodyPr>
          <a:lstStyle/>
          <a:p>
            <a:r>
              <a:rPr kumimoji="1" lang="ja-JP" altLang="en-US" sz="1400" b="1" dirty="0" smtClean="0"/>
              <a:t>％</a:t>
            </a:r>
            <a:endParaRPr kumimoji="1" lang="ja-JP" altLang="en-US" sz="1400" b="1" dirty="0"/>
          </a:p>
        </p:txBody>
      </p:sp>
      <p:sp>
        <p:nvSpPr>
          <p:cNvPr id="6" name="テキスト ボックス 3"/>
          <p:cNvSpPr txBox="1"/>
          <p:nvPr/>
        </p:nvSpPr>
        <p:spPr>
          <a:xfrm>
            <a:off x="5076056" y="6311027"/>
            <a:ext cx="3236406" cy="369332"/>
          </a:xfrm>
          <a:prstGeom prst="rect">
            <a:avLst/>
          </a:prstGeom>
          <a:noFill/>
        </p:spPr>
        <p:txBody>
          <a:bodyPr wrap="square" rtlCol="0">
            <a:spAutoFit/>
          </a:bodyPr>
          <a:lstStyle/>
          <a:p>
            <a:r>
              <a:rPr kumimoji="1" lang="ja-JP" altLang="en-US" dirty="0" smtClean="0"/>
              <a:t>→フィードバックが早くなった</a:t>
            </a:r>
            <a:endParaRPr kumimoji="1" lang="ja-JP" altLang="en-US" dirty="0"/>
          </a:p>
        </p:txBody>
      </p:sp>
      <p:sp>
        <p:nvSpPr>
          <p:cNvPr id="4" name="テキスト ボックス 6"/>
          <p:cNvSpPr txBox="1"/>
          <p:nvPr/>
        </p:nvSpPr>
        <p:spPr>
          <a:xfrm>
            <a:off x="212070" y="6312759"/>
            <a:ext cx="4423006" cy="369332"/>
          </a:xfrm>
          <a:prstGeom prst="rect">
            <a:avLst/>
          </a:prstGeom>
          <a:noFill/>
        </p:spPr>
        <p:txBody>
          <a:bodyPr wrap="none" rtlCol="0">
            <a:spAutoFit/>
          </a:bodyPr>
          <a:lstStyle/>
          <a:p>
            <a:r>
              <a:rPr kumimoji="1" lang="ja-JP" altLang="en-US" dirty="0" smtClean="0"/>
              <a:t>（出所）平成２４年総務省通信利用動向調査</a:t>
            </a:r>
            <a:endParaRPr kumimoji="1" lang="ja-JP" altLang="en-US" dirty="0"/>
          </a:p>
        </p:txBody>
      </p:sp>
    </p:spTree>
    <p:extLst>
      <p:ext uri="{BB962C8B-B14F-4D97-AF65-F5344CB8AC3E}">
        <p14:creationId xmlns:p14="http://schemas.microsoft.com/office/powerpoint/2010/main" val="1065048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88347" y="404664"/>
            <a:ext cx="6048672" cy="1143000"/>
          </a:xfrm>
        </p:spPr>
        <p:txBody>
          <a:bodyPr>
            <a:noAutofit/>
          </a:bodyPr>
          <a:lstStyle/>
          <a:p>
            <a:r>
              <a:rPr lang="ja-JP" altLang="en-US" sz="3600" dirty="0"/>
              <a:t>ゲーミフィケーションの魅力</a:t>
            </a:r>
            <a:r>
              <a:rPr lang="en-US" altLang="ja-JP" sz="3600"/>
              <a:t/>
            </a:r>
            <a:br>
              <a:rPr lang="en-US" altLang="ja-JP" sz="3600"/>
            </a:br>
            <a:r>
              <a:rPr lang="ja-JP" altLang="en-US" sz="3600" dirty="0"/>
              <a:t>　　　　　　</a:t>
            </a:r>
            <a:r>
              <a:rPr lang="en-US" altLang="ja-JP" sz="3600"/>
              <a:t>NIKE</a:t>
            </a:r>
            <a:r>
              <a:rPr lang="en-US" altLang="ja-JP" sz="3600" dirty="0"/>
              <a:t>+</a:t>
            </a:r>
            <a:endParaRPr kumimoji="1" lang="ja-JP" altLang="en-US" dirty="0"/>
          </a:p>
        </p:txBody>
      </p:sp>
      <p:pic>
        <p:nvPicPr>
          <p:cNvPr id="4" name="コンテンツ プレースホルダー 3"/>
          <p:cNvPicPr>
            <a:picLocks noGrp="1" noChangeAspect="1"/>
          </p:cNvPicPr>
          <p:nvPr>
            <p:ph sz="quarter" idx="1"/>
          </p:nvPr>
        </p:nvPicPr>
        <p:blipFill>
          <a:blip r:embed="rId3" cstate="print">
            <a:extLst>
              <a:ext uri="{28A0092B-C50C-407E-A947-70E740481C1C}">
                <a14:useLocalDpi xmlns:a14="http://schemas.microsoft.com/office/drawing/2010/main" val="0"/>
              </a:ext>
            </a:extLst>
          </a:blip>
          <a:stretch>
            <a:fillRect/>
          </a:stretch>
        </p:blipFill>
        <p:spPr>
          <a:xfrm>
            <a:off x="6084168" y="548680"/>
            <a:ext cx="2304256" cy="2265115"/>
          </a:xfrm>
        </p:spPr>
      </p:pic>
      <p:sp>
        <p:nvSpPr>
          <p:cNvPr id="12" name="スライド番号プレースホルダー 11"/>
          <p:cNvSpPr>
            <a:spLocks noGrp="1"/>
          </p:cNvSpPr>
          <p:nvPr>
            <p:ph type="sldNum" sz="quarter" idx="15"/>
          </p:nvPr>
        </p:nvSpPr>
        <p:spPr/>
        <p:txBody>
          <a:bodyPr/>
          <a:lstStyle/>
          <a:p>
            <a:fld id="{F4816E2D-72A6-4A48-AA0B-47A7D3C9B800}" type="slidenum">
              <a:rPr kumimoji="1" lang="ja-JP" altLang="en-US" sz="2400" smtClean="0"/>
              <a:t>16</a:t>
            </a:fld>
            <a:endParaRPr kumimoji="1" lang="ja-JP" altLang="en-US" dirty="0"/>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988840"/>
            <a:ext cx="5400600"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168" y="3140968"/>
            <a:ext cx="2397696" cy="23762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2"/>
          <p:cNvSpPr txBox="1"/>
          <p:nvPr/>
        </p:nvSpPr>
        <p:spPr>
          <a:xfrm>
            <a:off x="1619672" y="5877272"/>
            <a:ext cx="5400600" cy="523220"/>
          </a:xfrm>
          <a:prstGeom prst="rect">
            <a:avLst/>
          </a:prstGeom>
          <a:noFill/>
        </p:spPr>
        <p:txBody>
          <a:bodyPr wrap="square" rtlCol="0">
            <a:spAutoFit/>
          </a:bodyPr>
          <a:lstStyle/>
          <a:p>
            <a:pPr algn="ctr"/>
            <a:r>
              <a:rPr kumimoji="1" lang="ja-JP" altLang="en-US" sz="2800" dirty="0" smtClean="0"/>
              <a:t>楽しくないものを楽しくする</a:t>
            </a:r>
            <a:endParaRPr kumimoji="1" lang="ja-JP" altLang="en-US" sz="2800" dirty="0"/>
          </a:p>
        </p:txBody>
      </p:sp>
    </p:spTree>
    <p:extLst>
      <p:ext uri="{BB962C8B-B14F-4D97-AF65-F5344CB8AC3E}">
        <p14:creationId xmlns:p14="http://schemas.microsoft.com/office/powerpoint/2010/main" val="28240948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548680"/>
            <a:ext cx="4032448" cy="854968"/>
          </a:xfrm>
        </p:spPr>
        <p:txBody>
          <a:bodyPr>
            <a:normAutofit/>
          </a:bodyPr>
          <a:lstStyle/>
          <a:p>
            <a:r>
              <a:rPr kumimoji="1" lang="ja-JP" altLang="en-US" sz="4800" dirty="0"/>
              <a:t>楽しく</a:t>
            </a:r>
            <a:r>
              <a:rPr kumimoji="1" lang="ja-JP" altLang="en-US" sz="4800"/>
              <a:t>なる</a:t>
            </a:r>
            <a:r>
              <a:rPr lang="ja-JP" altLang="en-US" sz="4400" smtClean="0"/>
              <a:t>と・</a:t>
            </a:r>
            <a:r>
              <a:rPr kumimoji="1" lang="ja-JP" altLang="en-US" sz="4800" dirty="0"/>
              <a:t>・・</a:t>
            </a:r>
          </a:p>
        </p:txBody>
      </p:sp>
      <p:sp>
        <p:nvSpPr>
          <p:cNvPr id="3" name="コンテンツ プレースホルダー 2"/>
          <p:cNvSpPr>
            <a:spLocks noGrp="1"/>
          </p:cNvSpPr>
          <p:nvPr>
            <p:ph sz="quarter" idx="1"/>
          </p:nvPr>
        </p:nvSpPr>
        <p:spPr>
          <a:xfrm>
            <a:off x="251520" y="1844824"/>
            <a:ext cx="8424936" cy="3672408"/>
          </a:xfrm>
        </p:spPr>
        <p:txBody>
          <a:bodyPr>
            <a:normAutofit/>
          </a:bodyPr>
          <a:lstStyle/>
          <a:p>
            <a:pPr marL="0" indent="0">
              <a:buNone/>
            </a:pPr>
            <a:r>
              <a:rPr lang="ja-JP" altLang="en-US" dirty="0"/>
              <a:t>ゲーミフィケーション</a:t>
            </a:r>
            <a:r>
              <a:rPr lang="ja-JP" altLang="en-US"/>
              <a:t>に</a:t>
            </a:r>
            <a:r>
              <a:rPr lang="ja-JP" altLang="en-US" smtClean="0"/>
              <a:t>はわくわく</a:t>
            </a:r>
            <a:r>
              <a:rPr lang="ja-JP" altLang="en-US" dirty="0"/>
              <a:t>感、期待感を生み出す仕組みがあるため、利用者はそのサービスを使い続け、習慣化し、人生に必要不可欠なものにしてゆく。</a:t>
            </a:r>
            <a:endParaRPr lang="en-US" altLang="ja-JP" dirty="0"/>
          </a:p>
          <a:p>
            <a:pPr marL="0" indent="0">
              <a:buNone/>
            </a:pPr>
            <a:r>
              <a:rPr lang="en-US" altLang="ja-JP" dirty="0"/>
              <a:t>                                                                       (</a:t>
            </a:r>
            <a:r>
              <a:rPr lang="ja-JP" altLang="en-US" dirty="0"/>
              <a:t>神馬氏　石田氏　木下氏</a:t>
            </a:r>
            <a:r>
              <a:rPr lang="en-US" altLang="ja-JP" dirty="0"/>
              <a:t>)</a:t>
            </a:r>
          </a:p>
          <a:p>
            <a:pPr marL="0" indent="0">
              <a:buNone/>
            </a:pPr>
            <a:endParaRPr lang="ja-JP" altLang="en-US" dirty="0"/>
          </a:p>
          <a:p>
            <a:pPr marL="0" indent="0">
              <a:buNone/>
            </a:pPr>
            <a:r>
              <a:rPr lang="ja-JP" altLang="en-US" sz="4000" dirty="0">
                <a:solidFill>
                  <a:schemeClr val="accent1"/>
                </a:solidFill>
              </a:rPr>
              <a:t>→顧客との関係性を構築・維持できる</a:t>
            </a:r>
            <a:endParaRPr lang="en-US" altLang="ja-JP" sz="4300" dirty="0">
              <a:solidFill>
                <a:srgbClr val="FF0000"/>
              </a:solidFill>
            </a:endParaRPr>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17</a:t>
            </a:fld>
            <a:endParaRPr kumimoji="1" lang="ja-JP" altLang="en-US" dirty="0"/>
          </a:p>
        </p:txBody>
      </p:sp>
      <p:sp>
        <p:nvSpPr>
          <p:cNvPr id="6" name="正方形/長方形 4"/>
          <p:cNvSpPr/>
          <p:nvPr/>
        </p:nvSpPr>
        <p:spPr>
          <a:xfrm>
            <a:off x="251520" y="1844824"/>
            <a:ext cx="8352928" cy="1584176"/>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670636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04664"/>
            <a:ext cx="7467600" cy="1143000"/>
          </a:xfrm>
        </p:spPr>
        <p:txBody>
          <a:bodyPr>
            <a:noAutofit/>
          </a:bodyPr>
          <a:lstStyle/>
          <a:p>
            <a:r>
              <a:rPr lang="ja-JP" altLang="en-US" sz="4000" dirty="0"/>
              <a:t>ゲーミフィケーションと</a:t>
            </a:r>
            <a:r>
              <a:rPr lang="en-US" altLang="ja-JP" sz="4000" dirty="0"/>
              <a:t/>
            </a:r>
            <a:br>
              <a:rPr lang="en-US" altLang="ja-JP" sz="4000" dirty="0"/>
            </a:br>
            <a:r>
              <a:rPr lang="ja-JP" altLang="en-US" sz="4000" dirty="0"/>
              <a:t>マーケティングの関係性</a:t>
            </a:r>
            <a:endParaRPr kumimoji="1" lang="ja-JP" altLang="en-US" dirty="0"/>
          </a:p>
        </p:txBody>
      </p:sp>
      <p:sp>
        <p:nvSpPr>
          <p:cNvPr id="3" name="コンテンツ プレースホルダー 2"/>
          <p:cNvSpPr>
            <a:spLocks noGrp="1"/>
          </p:cNvSpPr>
          <p:nvPr>
            <p:ph sz="quarter" idx="1"/>
          </p:nvPr>
        </p:nvSpPr>
        <p:spPr>
          <a:xfrm>
            <a:off x="251520" y="1925926"/>
            <a:ext cx="8415378" cy="4320480"/>
          </a:xfrm>
        </p:spPr>
        <p:txBody>
          <a:bodyPr/>
          <a:lstStyle/>
          <a:p>
            <a:pPr marL="0" indent="0">
              <a:buNone/>
            </a:pPr>
            <a:r>
              <a:rPr lang="ja-JP" altLang="en-US" sz="3600" u="sng" dirty="0">
                <a:uFill>
                  <a:solidFill>
                    <a:schemeClr val="bg2">
                      <a:lumMod val="50000"/>
                    </a:schemeClr>
                  </a:solidFill>
                </a:uFill>
              </a:rPr>
              <a:t>リレーションシップマーケティング</a:t>
            </a:r>
            <a:endParaRPr lang="en-US" altLang="ja-JP" dirty="0"/>
          </a:p>
          <a:p>
            <a:pPr marL="0" indent="0">
              <a:buNone/>
            </a:pPr>
            <a:r>
              <a:rPr lang="ja-JP" altLang="en-US" dirty="0"/>
              <a:t>　顧客との</a:t>
            </a:r>
            <a:r>
              <a:rPr lang="ja-JP" altLang="ja-JP" dirty="0"/>
              <a:t>良好な</a:t>
            </a:r>
            <a:r>
              <a:rPr lang="ja-JP" altLang="en-US" dirty="0"/>
              <a:t>関係を</a:t>
            </a:r>
            <a:r>
              <a:rPr lang="ja-JP" altLang="ja-JP" dirty="0"/>
              <a:t>長期的に</a:t>
            </a:r>
            <a:r>
              <a:rPr lang="ja-JP" altLang="en-US" dirty="0"/>
              <a:t>維持</a:t>
            </a:r>
            <a:r>
              <a:rPr lang="ja-JP" altLang="ja-JP" dirty="0"/>
              <a:t>し顧客の</a:t>
            </a:r>
            <a:r>
              <a:rPr lang="ja-JP" altLang="ja-JP" dirty="0" smtClean="0"/>
              <a:t>強い</a:t>
            </a:r>
            <a:endParaRPr lang="en-US" altLang="ja-JP" dirty="0" smtClean="0"/>
          </a:p>
          <a:p>
            <a:pPr marL="0" indent="0">
              <a:buNone/>
            </a:pPr>
            <a:r>
              <a:rPr lang="ja-JP" altLang="en-US" dirty="0"/>
              <a:t>　</a:t>
            </a:r>
            <a:r>
              <a:rPr lang="ja-JP" altLang="ja-JP" dirty="0" smtClean="0"/>
              <a:t>ロイヤルティ</a:t>
            </a:r>
            <a:r>
              <a:rPr lang="en-US" altLang="ja-JP" dirty="0"/>
              <a:t>(</a:t>
            </a:r>
            <a:r>
              <a:rPr lang="ja-JP" altLang="ja-JP" dirty="0"/>
              <a:t>忠誠心</a:t>
            </a:r>
            <a:r>
              <a:rPr lang="en-US" altLang="ja-JP" dirty="0"/>
              <a:t>)</a:t>
            </a:r>
            <a:r>
              <a:rPr lang="ja-JP" altLang="ja-JP" dirty="0"/>
              <a:t>創り出</a:t>
            </a:r>
            <a:r>
              <a:rPr lang="ja-JP" altLang="en-US" dirty="0"/>
              <a:t>す</a:t>
            </a:r>
            <a:r>
              <a:rPr lang="ja-JP" altLang="ja-JP" dirty="0"/>
              <a:t>こ</a:t>
            </a:r>
            <a:r>
              <a:rPr lang="ja-JP" altLang="en-US" dirty="0"/>
              <a:t>と</a:t>
            </a:r>
            <a:endParaRPr lang="en-US" altLang="ja-JP" dirty="0"/>
          </a:p>
          <a:p>
            <a:pPr marL="0" indent="0">
              <a:buNone/>
            </a:pPr>
            <a:endParaRPr lang="en-US" altLang="ja-JP" dirty="0"/>
          </a:p>
          <a:p>
            <a:pPr marL="0" indent="0">
              <a:buNone/>
            </a:pPr>
            <a:endParaRPr lang="en-US" altLang="ja-JP" dirty="0"/>
          </a:p>
          <a:p>
            <a:pPr marL="0" indent="0">
              <a:buNone/>
            </a:pPr>
            <a:r>
              <a:rPr lang="ja-JP" altLang="en-US" sz="2400" dirty="0"/>
              <a:t>ゲーミフィケーションは</a:t>
            </a:r>
            <a:endParaRPr lang="en-US" altLang="ja-JP" sz="2400" dirty="0"/>
          </a:p>
          <a:p>
            <a:pPr marL="0" indent="0">
              <a:buNone/>
            </a:pPr>
            <a:r>
              <a:rPr lang="ja-JP" altLang="en-US" sz="2400" dirty="0"/>
              <a:t>リレーションシップマーケティングに属する</a:t>
            </a:r>
            <a:endParaRPr lang="ja-JP" altLang="ja-JP" sz="2400"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18</a:t>
            </a:fld>
            <a:endParaRPr kumimoji="1" lang="ja-JP" altLang="en-US" dirty="0"/>
          </a:p>
        </p:txBody>
      </p:sp>
      <p:pic>
        <p:nvPicPr>
          <p:cNvPr id="16" name="図 15"/>
          <p:cNvPicPr>
            <a:picLocks noChangeAspect="1"/>
          </p:cNvPicPr>
          <p:nvPr/>
        </p:nvPicPr>
        <p:blipFill>
          <a:blip r:embed="rId2"/>
          <a:stretch>
            <a:fillRect/>
          </a:stretch>
        </p:blipFill>
        <p:spPr>
          <a:xfrm>
            <a:off x="5814419" y="3501008"/>
            <a:ext cx="2619662" cy="2591025"/>
          </a:xfrm>
          <a:prstGeom prst="rect">
            <a:avLst/>
          </a:prstGeom>
        </p:spPr>
      </p:pic>
      <p:sp>
        <p:nvSpPr>
          <p:cNvPr id="17" name="テキスト ボックス 3"/>
          <p:cNvSpPr txBox="1"/>
          <p:nvPr/>
        </p:nvSpPr>
        <p:spPr>
          <a:xfrm>
            <a:off x="6234420" y="3861048"/>
            <a:ext cx="1832362" cy="5773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ja-JP" sz="1400" b="1" kern="100" dirty="0">
                <a:ea typeface="HGPｺﾞｼｯｸM" panose="020B0600000000000000" pitchFamily="50" charset="-128"/>
                <a:cs typeface="Times New Roman" panose="02020603050405020304" pitchFamily="18" charset="0"/>
              </a:rPr>
              <a:t>リレーションシップ</a:t>
            </a:r>
            <a:endParaRPr lang="ja-JP" sz="1050" kern="100" dirty="0">
              <a:effectLst/>
              <a:ea typeface="ＭＳ 明朝" panose="02020609040205080304" pitchFamily="17" charset="-128"/>
              <a:cs typeface="Times New Roman" panose="02020603050405020304" pitchFamily="18" charset="0"/>
            </a:endParaRPr>
          </a:p>
          <a:p>
            <a:pPr algn="just">
              <a:spcAft>
                <a:spcPts val="0"/>
              </a:spcAft>
            </a:pPr>
            <a:r>
              <a:rPr lang="ja-JP" sz="1400" b="1" kern="100" dirty="0">
                <a:ea typeface="HGPｺﾞｼｯｸM" panose="020B0600000000000000" pitchFamily="50" charset="-128"/>
                <a:cs typeface="Times New Roman" panose="02020603050405020304" pitchFamily="18" charset="0"/>
              </a:rPr>
              <a:t>マーケティング</a:t>
            </a:r>
            <a:endParaRPr lang="ja-JP" sz="1050" kern="100" dirty="0">
              <a:effectLst/>
              <a:ea typeface="ＭＳ 明朝" panose="02020609040205080304" pitchFamily="17" charset="-128"/>
              <a:cs typeface="Times New Roman" panose="02020603050405020304" pitchFamily="18" charset="0"/>
            </a:endParaRPr>
          </a:p>
        </p:txBody>
      </p:sp>
      <p:pic>
        <p:nvPicPr>
          <p:cNvPr id="18" name="図 17"/>
          <p:cNvPicPr>
            <a:picLocks noChangeAspect="1"/>
          </p:cNvPicPr>
          <p:nvPr/>
        </p:nvPicPr>
        <p:blipFill>
          <a:blip r:embed="rId3"/>
          <a:stretch>
            <a:fillRect/>
          </a:stretch>
        </p:blipFill>
        <p:spPr>
          <a:xfrm>
            <a:off x="6883146" y="4652504"/>
            <a:ext cx="1115665" cy="1030313"/>
          </a:xfrm>
          <a:prstGeom prst="rect">
            <a:avLst/>
          </a:prstGeom>
        </p:spPr>
      </p:pic>
      <p:sp>
        <p:nvSpPr>
          <p:cNvPr id="5" name="テキスト ボックス 5"/>
          <p:cNvSpPr txBox="1"/>
          <p:nvPr/>
        </p:nvSpPr>
        <p:spPr>
          <a:xfrm>
            <a:off x="6883146" y="4936827"/>
            <a:ext cx="1073689" cy="461665"/>
          </a:xfrm>
          <a:prstGeom prst="rect">
            <a:avLst/>
          </a:prstGeom>
          <a:noFill/>
        </p:spPr>
        <p:txBody>
          <a:bodyPr wrap="square" rtlCol="0">
            <a:spAutoFit/>
          </a:bodyPr>
          <a:lstStyle/>
          <a:p>
            <a:r>
              <a:rPr lang="ja-JP" altLang="en-US" sz="1200" b="1" dirty="0" smtClean="0"/>
              <a:t>ゲーミ</a:t>
            </a:r>
            <a:endParaRPr lang="en-US" altLang="ja-JP" sz="1200" b="1" dirty="0" smtClean="0"/>
          </a:p>
          <a:p>
            <a:r>
              <a:rPr kumimoji="1" lang="ja-JP" altLang="en-US" sz="1200" b="1" dirty="0" smtClean="0"/>
              <a:t>フィケーション</a:t>
            </a:r>
            <a:endParaRPr kumimoji="1" lang="ja-JP" altLang="en-US" sz="1200" b="1" dirty="0"/>
          </a:p>
        </p:txBody>
      </p:sp>
    </p:spTree>
    <p:extLst>
      <p:ext uri="{BB962C8B-B14F-4D97-AF65-F5344CB8AC3E}">
        <p14:creationId xmlns:p14="http://schemas.microsoft.com/office/powerpoint/2010/main" val="39846137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04664"/>
            <a:ext cx="6779096" cy="868958"/>
          </a:xfrm>
        </p:spPr>
        <p:txBody>
          <a:bodyPr>
            <a:noAutofit/>
          </a:bodyPr>
          <a:lstStyle/>
          <a:p>
            <a:r>
              <a:rPr lang="ja-JP" altLang="en-US" sz="4400" dirty="0"/>
              <a:t>ゲーミフィケーションの特徴</a:t>
            </a:r>
            <a:endParaRPr kumimoji="1" lang="ja-JP" altLang="en-US" dirty="0"/>
          </a:p>
        </p:txBody>
      </p:sp>
      <p:sp>
        <p:nvSpPr>
          <p:cNvPr id="6" name="コンテンツ プレースホルダー 5"/>
          <p:cNvSpPr>
            <a:spLocks noGrp="1"/>
          </p:cNvSpPr>
          <p:nvPr>
            <p:ph sz="quarter" idx="1"/>
          </p:nvPr>
        </p:nvSpPr>
        <p:spPr>
          <a:xfrm>
            <a:off x="755576" y="1844824"/>
            <a:ext cx="7467600" cy="2880320"/>
          </a:xfrm>
          <a:ln>
            <a:prstDash val="dash"/>
          </a:ln>
        </p:spPr>
        <p:style>
          <a:lnRef idx="2">
            <a:schemeClr val="accent1"/>
          </a:lnRef>
          <a:fillRef idx="1">
            <a:schemeClr val="lt1"/>
          </a:fillRef>
          <a:effectRef idx="0">
            <a:schemeClr val="accent1"/>
          </a:effectRef>
          <a:fontRef idx="minor">
            <a:schemeClr val="dk1"/>
          </a:fontRef>
        </p:style>
        <p:txBody>
          <a:bodyPr>
            <a:noAutofit/>
          </a:bodyPr>
          <a:lstStyle/>
          <a:p>
            <a:pPr marL="0" indent="0">
              <a:buNone/>
            </a:pPr>
            <a:r>
              <a:rPr lang="ja-JP" altLang="en-US" dirty="0"/>
              <a:t>ゲーミフィケーションという手段はやはり革新的な意味を持っている。その主たる点は、顧客に対して</a:t>
            </a:r>
            <a:r>
              <a:rPr lang="ja-JP" altLang="en-US" b="1" dirty="0">
                <a:solidFill>
                  <a:srgbClr val="FF0000"/>
                </a:solidFill>
              </a:rPr>
              <a:t>パーソナルな関係性</a:t>
            </a:r>
            <a:r>
              <a:rPr lang="ja-JP" altLang="en-US" dirty="0">
                <a:solidFill>
                  <a:schemeClr val="accent2"/>
                </a:solidFill>
              </a:rPr>
              <a:t>を築くことができる</a:t>
            </a:r>
            <a:r>
              <a:rPr lang="ja-JP" altLang="en-US" dirty="0"/>
              <a:t>ということだ。　　　　　　　　　　　　　　　　　　　　　　　</a:t>
            </a:r>
            <a:r>
              <a:rPr lang="en-US" altLang="ja-JP" dirty="0"/>
              <a:t>						</a:t>
            </a:r>
            <a:r>
              <a:rPr lang="ja-JP" altLang="en-US" dirty="0"/>
              <a:t>　　</a:t>
            </a:r>
            <a:endParaRPr kumimoji="1" lang="en-US" altLang="ja-JP" dirty="0"/>
          </a:p>
          <a:p>
            <a:pPr marL="0" indent="0">
              <a:buNone/>
            </a:pPr>
            <a:r>
              <a:rPr kumimoji="1" lang="ja-JP" altLang="en-US" dirty="0"/>
              <a:t>ゲーミフィケーションは、これほど</a:t>
            </a:r>
            <a:r>
              <a:rPr lang="ja-JP" altLang="en-US" b="1" dirty="0">
                <a:solidFill>
                  <a:srgbClr val="FF0000"/>
                </a:solidFill>
              </a:rPr>
              <a:t>低コスト</a:t>
            </a:r>
            <a:r>
              <a:rPr kumimoji="1" lang="ja-JP" altLang="en-US" dirty="0"/>
              <a:t>ではじめられるものでもあるのだ。　　　　　　　　　　　　　　</a:t>
            </a:r>
            <a:endParaRPr kumimoji="1" lang="en-US" altLang="ja-JP" dirty="0" smtClean="0"/>
          </a:p>
          <a:p>
            <a:pPr marL="0" indent="0">
              <a:buNone/>
            </a:pPr>
            <a:r>
              <a:rPr lang="ja-JP" altLang="en-US" dirty="0"/>
              <a:t>　</a:t>
            </a:r>
            <a:r>
              <a:rPr lang="ja-JP" altLang="en-US" dirty="0" smtClean="0"/>
              <a:t>　　　　　　　　　　　　　　　　　　　　　　　　　　　</a:t>
            </a:r>
            <a:r>
              <a:rPr lang="ja-JP" altLang="en-US" dirty="0"/>
              <a:t>　</a:t>
            </a:r>
            <a:r>
              <a:rPr kumimoji="1" lang="ja-JP" altLang="en-US" dirty="0" smtClean="0"/>
              <a:t>（</a:t>
            </a:r>
            <a:r>
              <a:rPr kumimoji="1" lang="ja-JP" altLang="en-US" dirty="0"/>
              <a:t>井上氏</a:t>
            </a:r>
            <a:r>
              <a:rPr kumimoji="1" lang="ja-JP" altLang="en-US" dirty="0" smtClean="0"/>
              <a:t>）</a:t>
            </a:r>
            <a:endParaRPr kumimoji="1"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19</a:t>
            </a:fld>
            <a:endParaRPr kumimoji="1" lang="ja-JP" altLang="en-US" dirty="0"/>
          </a:p>
        </p:txBody>
      </p:sp>
      <p:sp>
        <p:nvSpPr>
          <p:cNvPr id="9" name="右矢印 6"/>
          <p:cNvSpPr/>
          <p:nvPr/>
        </p:nvSpPr>
        <p:spPr>
          <a:xfrm>
            <a:off x="395536" y="5266370"/>
            <a:ext cx="1152128"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7"/>
          <p:cNvSpPr txBox="1"/>
          <p:nvPr/>
        </p:nvSpPr>
        <p:spPr>
          <a:xfrm>
            <a:off x="1582777" y="5266370"/>
            <a:ext cx="7128792" cy="461665"/>
          </a:xfrm>
          <a:prstGeom prst="rect">
            <a:avLst/>
          </a:prstGeom>
          <a:noFill/>
        </p:spPr>
        <p:txBody>
          <a:bodyPr wrap="square" rtlCol="0">
            <a:spAutoFit/>
          </a:bodyPr>
          <a:lstStyle/>
          <a:p>
            <a:r>
              <a:rPr lang="ja-JP" altLang="en-US" sz="2400" dirty="0" smtClean="0">
                <a:solidFill>
                  <a:schemeClr val="accent2"/>
                </a:solidFill>
              </a:rPr>
              <a:t>パーソナルな関係</a:t>
            </a:r>
            <a:r>
              <a:rPr lang="ja-JP" altLang="en-US" sz="2400" dirty="0" smtClean="0"/>
              <a:t>築くこと＆</a:t>
            </a:r>
            <a:r>
              <a:rPr kumimoji="1" lang="ja-JP" altLang="en-US" sz="2400" dirty="0" smtClean="0">
                <a:solidFill>
                  <a:schemeClr val="accent2"/>
                </a:solidFill>
              </a:rPr>
              <a:t>低コスト</a:t>
            </a:r>
            <a:r>
              <a:rPr kumimoji="1" lang="ja-JP" altLang="en-US" sz="2400" dirty="0" smtClean="0"/>
              <a:t>であることが特徴</a:t>
            </a:r>
            <a:endParaRPr kumimoji="1" lang="ja-JP" altLang="en-US" sz="2400" dirty="0"/>
          </a:p>
        </p:txBody>
      </p:sp>
    </p:spTree>
    <p:extLst>
      <p:ext uri="{BB962C8B-B14F-4D97-AF65-F5344CB8AC3E}">
        <p14:creationId xmlns:p14="http://schemas.microsoft.com/office/powerpoint/2010/main" val="1148460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43608" y="404664"/>
            <a:ext cx="1306488" cy="868958"/>
          </a:xfrm>
        </p:spPr>
        <p:txBody>
          <a:bodyPr/>
          <a:lstStyle/>
          <a:p>
            <a:pPr algn="ctr"/>
            <a:r>
              <a:rPr lang="ja-JP" altLang="en-US" sz="4000" dirty="0"/>
              <a:t>目次</a:t>
            </a:r>
            <a:endParaRPr lang="ja-JP" altLang="en-US" dirty="0"/>
          </a:p>
        </p:txBody>
      </p:sp>
      <p:sp>
        <p:nvSpPr>
          <p:cNvPr id="3" name="コンテンツ プレースホルダー 2"/>
          <p:cNvSpPr>
            <a:spLocks noGrp="1"/>
          </p:cNvSpPr>
          <p:nvPr>
            <p:ph sz="quarter" idx="1"/>
          </p:nvPr>
        </p:nvSpPr>
        <p:spPr>
          <a:xfrm>
            <a:off x="755576" y="1556792"/>
            <a:ext cx="6203032" cy="4873752"/>
          </a:xfrm>
        </p:spPr>
        <p:txBody>
          <a:bodyPr>
            <a:normAutofit/>
          </a:bodyPr>
          <a:lstStyle/>
          <a:p>
            <a:pPr marL="742950" indent="-742950">
              <a:buFont typeface="+mj-lt"/>
              <a:buAutoNum type="arabicPeriod"/>
            </a:pPr>
            <a:r>
              <a:rPr lang="ja-JP" altLang="en-US" sz="4400" b="1" dirty="0">
                <a:solidFill>
                  <a:schemeClr val="accent1"/>
                </a:solidFill>
              </a:rPr>
              <a:t>はじめに</a:t>
            </a:r>
            <a:endParaRPr lang="en-US" altLang="ja-JP" sz="4400" b="1" dirty="0">
              <a:solidFill>
                <a:schemeClr val="accent1"/>
              </a:solidFill>
            </a:endParaRPr>
          </a:p>
          <a:p>
            <a:pPr marL="514350" indent="-514350">
              <a:buFont typeface="+mj-lt"/>
              <a:buAutoNum type="arabicPeriod"/>
            </a:pPr>
            <a:r>
              <a:rPr lang="ja-JP" altLang="en-US" sz="3200" dirty="0"/>
              <a:t>ゲーミフィケーションとは</a:t>
            </a:r>
            <a:endParaRPr lang="en-US" altLang="ja-JP" dirty="0"/>
          </a:p>
          <a:p>
            <a:pPr marL="514350" indent="-514350">
              <a:buFont typeface="+mj-lt"/>
              <a:buAutoNum type="arabicPeriod"/>
            </a:pPr>
            <a:r>
              <a:rPr lang="ja-JP" altLang="en-US" sz="3200" dirty="0"/>
              <a:t>現状分析</a:t>
            </a:r>
            <a:endParaRPr lang="en-US" altLang="ja-JP" dirty="0"/>
          </a:p>
          <a:p>
            <a:pPr marL="514350" indent="-514350">
              <a:buFont typeface="+mj-lt"/>
              <a:buAutoNum type="arabicPeriod"/>
            </a:pPr>
            <a:r>
              <a:rPr lang="ja-JP" altLang="en-US" sz="3200" dirty="0"/>
              <a:t>問題意識</a:t>
            </a:r>
            <a:endParaRPr lang="en-US" altLang="ja-JP" dirty="0"/>
          </a:p>
          <a:p>
            <a:pPr marL="514350" indent="-514350">
              <a:buFont typeface="+mj-lt"/>
              <a:buAutoNum type="arabicPeriod"/>
            </a:pPr>
            <a:r>
              <a:rPr lang="ja-JP" altLang="en-US" sz="3200" dirty="0"/>
              <a:t>研究目的</a:t>
            </a:r>
            <a:endParaRPr lang="en-US" altLang="ja-JP" dirty="0"/>
          </a:p>
          <a:p>
            <a:pPr marL="514350" indent="-514350">
              <a:buFont typeface="+mj-lt"/>
              <a:buAutoNum type="arabicPeriod"/>
            </a:pPr>
            <a:r>
              <a:rPr lang="ja-JP" altLang="en-US" sz="3200" dirty="0"/>
              <a:t>仮説</a:t>
            </a:r>
            <a:endParaRPr lang="en-US" altLang="ja-JP" dirty="0"/>
          </a:p>
          <a:p>
            <a:pPr marL="514350" indent="-514350">
              <a:buFont typeface="+mj-lt"/>
              <a:buAutoNum type="arabicPeriod"/>
            </a:pPr>
            <a:r>
              <a:rPr lang="ja-JP" altLang="en-US" sz="3200" dirty="0"/>
              <a:t>結果の方向性</a:t>
            </a:r>
            <a:endParaRPr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a:t>
            </a:fld>
            <a:endParaRPr kumimoji="1" lang="ja-JP" altLang="en-US" sz="2400" dirty="0"/>
          </a:p>
        </p:txBody>
      </p:sp>
    </p:spTree>
    <p:extLst>
      <p:ext uri="{BB962C8B-B14F-4D97-AF65-F5344CB8AC3E}">
        <p14:creationId xmlns:p14="http://schemas.microsoft.com/office/powerpoint/2010/main" val="22184441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p:cNvGraphicFramePr>
            <a:graphicFrameLocks noGrp="1"/>
          </p:cNvGraphicFramePr>
          <p:nvPr>
            <p:ph sz="quarter" idx="1"/>
            <p:extLst>
              <p:ext uri="{D42A27DB-BD31-4B8C-83A1-F6EECF244321}">
                <p14:modId xmlns:p14="http://schemas.microsoft.com/office/powerpoint/2010/main" val="3913285057"/>
              </p:ext>
            </p:extLst>
          </p:nvPr>
        </p:nvGraphicFramePr>
        <p:xfrm>
          <a:off x="539552" y="1230142"/>
          <a:ext cx="8169049" cy="507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スライド番号プレースホルダー 1"/>
          <p:cNvSpPr>
            <a:spLocks noGrp="1"/>
          </p:cNvSpPr>
          <p:nvPr>
            <p:ph type="sldNum" sz="quarter" idx="15"/>
          </p:nvPr>
        </p:nvSpPr>
        <p:spPr/>
        <p:txBody>
          <a:bodyPr/>
          <a:lstStyle/>
          <a:p>
            <a:fld id="{F4816E2D-72A6-4A48-AA0B-47A7D3C9B800}" type="slidenum">
              <a:rPr kumimoji="1" lang="ja-JP" altLang="en-US" sz="2400" smtClean="0"/>
              <a:t>20</a:t>
            </a:fld>
            <a:endParaRPr kumimoji="1" lang="ja-JP" altLang="en-US" sz="2400" dirty="0"/>
          </a:p>
        </p:txBody>
      </p:sp>
      <p:sp>
        <p:nvSpPr>
          <p:cNvPr id="5" name="テキスト ボックス 4"/>
          <p:cNvSpPr txBox="1"/>
          <p:nvPr/>
        </p:nvSpPr>
        <p:spPr>
          <a:xfrm>
            <a:off x="388673" y="3354309"/>
            <a:ext cx="1584176" cy="830997"/>
          </a:xfrm>
          <a:prstGeom prst="rect">
            <a:avLst/>
          </a:prstGeom>
          <a:noFill/>
        </p:spPr>
        <p:txBody>
          <a:bodyPr wrap="square" rtlCol="0">
            <a:spAutoFit/>
          </a:bodyPr>
          <a:lstStyle/>
          <a:p>
            <a:pPr algn="ctr"/>
            <a:r>
              <a:rPr kumimoji="1" lang="ja-JP" altLang="en-US" sz="2400" dirty="0" smtClean="0"/>
              <a:t>コスト</a:t>
            </a:r>
            <a:endParaRPr kumimoji="1" lang="en-US" altLang="ja-JP" sz="2400" dirty="0" smtClean="0"/>
          </a:p>
          <a:p>
            <a:pPr algn="ctr"/>
            <a:r>
              <a:rPr lang="ja-JP" altLang="en-US" sz="2400" dirty="0"/>
              <a:t>高い</a:t>
            </a:r>
            <a:endParaRPr kumimoji="1" lang="ja-JP" altLang="en-US" sz="2400" dirty="0"/>
          </a:p>
        </p:txBody>
      </p:sp>
      <p:sp>
        <p:nvSpPr>
          <p:cNvPr id="6" name="テキスト ボックス 5"/>
          <p:cNvSpPr txBox="1"/>
          <p:nvPr/>
        </p:nvSpPr>
        <p:spPr>
          <a:xfrm>
            <a:off x="7282419" y="3332122"/>
            <a:ext cx="1440160" cy="830997"/>
          </a:xfrm>
          <a:prstGeom prst="rect">
            <a:avLst/>
          </a:prstGeom>
          <a:noFill/>
        </p:spPr>
        <p:txBody>
          <a:bodyPr wrap="square" rtlCol="0">
            <a:spAutoFit/>
          </a:bodyPr>
          <a:lstStyle/>
          <a:p>
            <a:pPr algn="ctr"/>
            <a:r>
              <a:rPr kumimoji="1" lang="ja-JP" altLang="en-US" sz="2400" dirty="0" smtClean="0"/>
              <a:t>コスト</a:t>
            </a:r>
            <a:endParaRPr kumimoji="1" lang="en-US" altLang="ja-JP" sz="2400" dirty="0" smtClean="0"/>
          </a:p>
          <a:p>
            <a:pPr algn="ctr"/>
            <a:r>
              <a:rPr kumimoji="1" lang="ja-JP" altLang="en-US" sz="2400" dirty="0" smtClean="0"/>
              <a:t>低い</a:t>
            </a:r>
            <a:endParaRPr kumimoji="1" lang="ja-JP" altLang="en-US" sz="2400" dirty="0"/>
          </a:p>
        </p:txBody>
      </p:sp>
      <p:sp>
        <p:nvSpPr>
          <p:cNvPr id="7" name="テキスト ボックス 6"/>
          <p:cNvSpPr txBox="1"/>
          <p:nvPr/>
        </p:nvSpPr>
        <p:spPr>
          <a:xfrm>
            <a:off x="3441973" y="795929"/>
            <a:ext cx="2376264" cy="707886"/>
          </a:xfrm>
          <a:prstGeom prst="rect">
            <a:avLst/>
          </a:prstGeom>
          <a:noFill/>
        </p:spPr>
        <p:txBody>
          <a:bodyPr wrap="square" rtlCol="0">
            <a:spAutoFit/>
          </a:bodyPr>
          <a:lstStyle/>
          <a:p>
            <a:pPr algn="ctr"/>
            <a:r>
              <a:rPr kumimoji="1" lang="ja-JP" altLang="en-US" sz="2000" dirty="0" smtClean="0"/>
              <a:t>パーソナルな関係性</a:t>
            </a:r>
            <a:endParaRPr kumimoji="1" lang="en-US" altLang="ja-JP" sz="2000" dirty="0" smtClean="0"/>
          </a:p>
          <a:p>
            <a:pPr algn="ctr"/>
            <a:r>
              <a:rPr kumimoji="1" lang="ja-JP" altLang="en-US" sz="2000" dirty="0" smtClean="0"/>
              <a:t>高い</a:t>
            </a:r>
            <a:endParaRPr kumimoji="1" lang="ja-JP" altLang="en-US" sz="2000" dirty="0"/>
          </a:p>
        </p:txBody>
      </p:sp>
      <p:sp>
        <p:nvSpPr>
          <p:cNvPr id="9" name="テキスト ボックス 8"/>
          <p:cNvSpPr txBox="1"/>
          <p:nvPr/>
        </p:nvSpPr>
        <p:spPr>
          <a:xfrm>
            <a:off x="3297957" y="6150114"/>
            <a:ext cx="2664296" cy="707886"/>
          </a:xfrm>
          <a:prstGeom prst="rect">
            <a:avLst/>
          </a:prstGeom>
          <a:noFill/>
        </p:spPr>
        <p:txBody>
          <a:bodyPr wrap="square" rtlCol="0">
            <a:spAutoFit/>
          </a:bodyPr>
          <a:lstStyle/>
          <a:p>
            <a:pPr algn="ctr"/>
            <a:r>
              <a:rPr kumimoji="1" lang="ja-JP" altLang="en-US" sz="2000" dirty="0" smtClean="0"/>
              <a:t>パーソナルな関係性</a:t>
            </a:r>
            <a:endParaRPr kumimoji="1" lang="en-US" altLang="ja-JP" sz="2000" dirty="0" smtClean="0"/>
          </a:p>
          <a:p>
            <a:pPr algn="ctr"/>
            <a:r>
              <a:rPr lang="ja-JP" altLang="en-US" sz="2000" dirty="0"/>
              <a:t>低い</a:t>
            </a:r>
            <a:endParaRPr kumimoji="1" lang="ja-JP" altLang="en-US" sz="2000" dirty="0"/>
          </a:p>
        </p:txBody>
      </p:sp>
      <p:sp>
        <p:nvSpPr>
          <p:cNvPr id="10" name="テキスト ボックス 9"/>
          <p:cNvSpPr txBox="1"/>
          <p:nvPr/>
        </p:nvSpPr>
        <p:spPr>
          <a:xfrm>
            <a:off x="1475656" y="122620"/>
            <a:ext cx="5832648" cy="523220"/>
          </a:xfrm>
          <a:prstGeom prst="rect">
            <a:avLst/>
          </a:prstGeom>
          <a:noFill/>
        </p:spPr>
        <p:txBody>
          <a:bodyPr wrap="square" rtlCol="0">
            <a:spAutoFit/>
          </a:bodyPr>
          <a:lstStyle/>
          <a:p>
            <a:r>
              <a:rPr kumimoji="1" lang="ja-JP" altLang="en-US" sz="2800" dirty="0" smtClean="0"/>
              <a:t>図１．関係性とコストのポジショニング</a:t>
            </a:r>
            <a:endParaRPr kumimoji="1" lang="ja-JP" altLang="en-US" sz="2800" dirty="0"/>
          </a:p>
        </p:txBody>
      </p:sp>
      <p:sp>
        <p:nvSpPr>
          <p:cNvPr id="3" name="角丸四角形 4"/>
          <p:cNvSpPr/>
          <p:nvPr/>
        </p:nvSpPr>
        <p:spPr>
          <a:xfrm>
            <a:off x="2837321" y="2550734"/>
            <a:ext cx="2310743" cy="13823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kumimoji="1" lang="ja-JP" altLang="en-US" sz="2100" kern="1200" dirty="0"/>
          </a:p>
        </p:txBody>
      </p:sp>
      <p:sp>
        <p:nvSpPr>
          <p:cNvPr id="1027" name="角丸四角形 4"/>
          <p:cNvSpPr/>
          <p:nvPr/>
        </p:nvSpPr>
        <p:spPr>
          <a:xfrm>
            <a:off x="4735756" y="3759149"/>
            <a:ext cx="4282943" cy="26744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kumimoji="1" lang="ja-JP" altLang="en-US" sz="2100" kern="1200" dirty="0"/>
          </a:p>
        </p:txBody>
      </p:sp>
      <p:sp>
        <p:nvSpPr>
          <p:cNvPr id="1028" name="角丸四角形 4"/>
          <p:cNvSpPr/>
          <p:nvPr/>
        </p:nvSpPr>
        <p:spPr>
          <a:xfrm>
            <a:off x="3551717" y="2963754"/>
            <a:ext cx="2040566" cy="9304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kumimoji="1" lang="ja-JP" altLang="en-US" sz="2100" kern="1200" dirty="0"/>
          </a:p>
        </p:txBody>
      </p:sp>
    </p:spTree>
    <p:extLst>
      <p:ext uri="{BB962C8B-B14F-4D97-AF65-F5344CB8AC3E}">
        <p14:creationId xmlns:p14="http://schemas.microsoft.com/office/powerpoint/2010/main" val="39774092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p:cNvGraphicFramePr>
            <a:graphicFrameLocks noGrp="1"/>
          </p:cNvGraphicFramePr>
          <p:nvPr>
            <p:ph sz="quarter" idx="1"/>
            <p:extLst>
              <p:ext uri="{D42A27DB-BD31-4B8C-83A1-F6EECF244321}">
                <p14:modId xmlns:p14="http://schemas.microsoft.com/office/powerpoint/2010/main" val="107831346"/>
              </p:ext>
            </p:extLst>
          </p:nvPr>
        </p:nvGraphicFramePr>
        <p:xfrm>
          <a:off x="539552" y="1230142"/>
          <a:ext cx="8169049" cy="507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テキスト ボックス 4"/>
          <p:cNvSpPr txBox="1"/>
          <p:nvPr/>
        </p:nvSpPr>
        <p:spPr>
          <a:xfrm>
            <a:off x="388673" y="3354309"/>
            <a:ext cx="1584176" cy="830997"/>
          </a:xfrm>
          <a:prstGeom prst="rect">
            <a:avLst/>
          </a:prstGeom>
          <a:noFill/>
        </p:spPr>
        <p:txBody>
          <a:bodyPr wrap="square" rtlCol="0">
            <a:spAutoFit/>
          </a:bodyPr>
          <a:lstStyle/>
          <a:p>
            <a:pPr algn="ctr"/>
            <a:r>
              <a:rPr kumimoji="1" lang="ja-JP" altLang="en-US" sz="2400" dirty="0" smtClean="0"/>
              <a:t>コスト</a:t>
            </a:r>
            <a:endParaRPr kumimoji="1" lang="en-US" altLang="ja-JP" sz="2400" dirty="0" smtClean="0"/>
          </a:p>
          <a:p>
            <a:pPr algn="ctr"/>
            <a:r>
              <a:rPr lang="ja-JP" altLang="en-US" sz="2400" dirty="0"/>
              <a:t>高い</a:t>
            </a:r>
            <a:endParaRPr kumimoji="1" lang="ja-JP" altLang="en-US" sz="2400" dirty="0"/>
          </a:p>
        </p:txBody>
      </p:sp>
      <p:sp>
        <p:nvSpPr>
          <p:cNvPr id="6" name="テキスト ボックス 5"/>
          <p:cNvSpPr txBox="1"/>
          <p:nvPr/>
        </p:nvSpPr>
        <p:spPr>
          <a:xfrm>
            <a:off x="7282419" y="3332122"/>
            <a:ext cx="1440160" cy="830997"/>
          </a:xfrm>
          <a:prstGeom prst="rect">
            <a:avLst/>
          </a:prstGeom>
          <a:noFill/>
        </p:spPr>
        <p:txBody>
          <a:bodyPr wrap="square" rtlCol="0">
            <a:spAutoFit/>
          </a:bodyPr>
          <a:lstStyle/>
          <a:p>
            <a:pPr algn="ctr"/>
            <a:r>
              <a:rPr kumimoji="1" lang="ja-JP" altLang="en-US" sz="2400" dirty="0" smtClean="0"/>
              <a:t>コスト</a:t>
            </a:r>
            <a:endParaRPr kumimoji="1" lang="en-US" altLang="ja-JP" sz="2400" dirty="0" smtClean="0"/>
          </a:p>
          <a:p>
            <a:pPr algn="ctr"/>
            <a:r>
              <a:rPr kumimoji="1" lang="ja-JP" altLang="en-US" sz="2400" dirty="0" smtClean="0"/>
              <a:t>低い</a:t>
            </a:r>
            <a:endParaRPr kumimoji="1" lang="ja-JP" altLang="en-US" sz="2400" dirty="0"/>
          </a:p>
        </p:txBody>
      </p:sp>
      <p:sp>
        <p:nvSpPr>
          <p:cNvPr id="7" name="テキスト ボックス 6"/>
          <p:cNvSpPr txBox="1"/>
          <p:nvPr/>
        </p:nvSpPr>
        <p:spPr>
          <a:xfrm>
            <a:off x="3441973" y="795929"/>
            <a:ext cx="2376264" cy="707886"/>
          </a:xfrm>
          <a:prstGeom prst="rect">
            <a:avLst/>
          </a:prstGeom>
          <a:noFill/>
        </p:spPr>
        <p:txBody>
          <a:bodyPr wrap="square" rtlCol="0">
            <a:spAutoFit/>
          </a:bodyPr>
          <a:lstStyle/>
          <a:p>
            <a:pPr algn="ctr"/>
            <a:r>
              <a:rPr kumimoji="1" lang="ja-JP" altLang="en-US" sz="2000" dirty="0" smtClean="0"/>
              <a:t>パーソナルな関係性</a:t>
            </a:r>
            <a:endParaRPr kumimoji="1" lang="en-US" altLang="ja-JP" sz="2000" dirty="0" smtClean="0"/>
          </a:p>
          <a:p>
            <a:pPr algn="ctr"/>
            <a:r>
              <a:rPr kumimoji="1" lang="ja-JP" altLang="en-US" sz="2000" dirty="0" smtClean="0"/>
              <a:t>高い</a:t>
            </a:r>
            <a:endParaRPr kumimoji="1" lang="ja-JP" altLang="en-US" sz="2000" dirty="0"/>
          </a:p>
        </p:txBody>
      </p:sp>
      <p:sp>
        <p:nvSpPr>
          <p:cNvPr id="9" name="テキスト ボックス 8"/>
          <p:cNvSpPr txBox="1"/>
          <p:nvPr/>
        </p:nvSpPr>
        <p:spPr>
          <a:xfrm>
            <a:off x="3297957" y="6150114"/>
            <a:ext cx="2664296" cy="707886"/>
          </a:xfrm>
          <a:prstGeom prst="rect">
            <a:avLst/>
          </a:prstGeom>
          <a:noFill/>
        </p:spPr>
        <p:txBody>
          <a:bodyPr wrap="square" rtlCol="0">
            <a:spAutoFit/>
          </a:bodyPr>
          <a:lstStyle/>
          <a:p>
            <a:pPr algn="ctr"/>
            <a:r>
              <a:rPr kumimoji="1" lang="ja-JP" altLang="en-US" sz="2000" dirty="0" smtClean="0"/>
              <a:t>パーソナルな関係性</a:t>
            </a:r>
            <a:endParaRPr kumimoji="1" lang="en-US" altLang="ja-JP" sz="2000" dirty="0" smtClean="0"/>
          </a:p>
          <a:p>
            <a:pPr algn="ctr"/>
            <a:r>
              <a:rPr lang="ja-JP" altLang="en-US" sz="2000" dirty="0"/>
              <a:t>低い</a:t>
            </a:r>
            <a:endParaRPr kumimoji="1" lang="ja-JP" altLang="en-US" sz="2000" dirty="0"/>
          </a:p>
        </p:txBody>
      </p:sp>
      <p:sp>
        <p:nvSpPr>
          <p:cNvPr id="10" name="テキスト ボックス 9"/>
          <p:cNvSpPr txBox="1"/>
          <p:nvPr/>
        </p:nvSpPr>
        <p:spPr>
          <a:xfrm>
            <a:off x="1475656" y="122620"/>
            <a:ext cx="5832648" cy="523220"/>
          </a:xfrm>
          <a:prstGeom prst="rect">
            <a:avLst/>
          </a:prstGeom>
          <a:noFill/>
        </p:spPr>
        <p:txBody>
          <a:bodyPr wrap="square" rtlCol="0">
            <a:spAutoFit/>
          </a:bodyPr>
          <a:lstStyle/>
          <a:p>
            <a:r>
              <a:rPr kumimoji="1" lang="ja-JP" altLang="en-US" sz="2800" dirty="0" smtClean="0"/>
              <a:t>図１．関係性とコストのポジショニング</a:t>
            </a:r>
            <a:endParaRPr kumimoji="1" lang="ja-JP" altLang="en-US" sz="2800" dirty="0"/>
          </a:p>
        </p:txBody>
      </p:sp>
      <p:sp>
        <p:nvSpPr>
          <p:cNvPr id="3" name="角丸四角形 4"/>
          <p:cNvSpPr/>
          <p:nvPr/>
        </p:nvSpPr>
        <p:spPr>
          <a:xfrm>
            <a:off x="2837321" y="2550734"/>
            <a:ext cx="2310743" cy="138232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kumimoji="1" lang="ja-JP" altLang="en-US" sz="2100" kern="1200" dirty="0"/>
          </a:p>
        </p:txBody>
      </p:sp>
      <p:grpSp>
        <p:nvGrpSpPr>
          <p:cNvPr id="8" name="グループ化 13"/>
          <p:cNvGrpSpPr/>
          <p:nvPr/>
        </p:nvGrpSpPr>
        <p:grpSpPr>
          <a:xfrm>
            <a:off x="104981" y="571902"/>
            <a:ext cx="4630776" cy="2895391"/>
            <a:chOff x="2431388" y="1799785"/>
            <a:chExt cx="2126767" cy="1335445"/>
          </a:xfrm>
        </p:grpSpPr>
        <p:sp>
          <p:nvSpPr>
            <p:cNvPr id="15" name="角丸四角形 14"/>
            <p:cNvSpPr/>
            <p:nvPr/>
          </p:nvSpPr>
          <p:spPr>
            <a:xfrm>
              <a:off x="2451723" y="1799785"/>
              <a:ext cx="2028535" cy="1335445"/>
            </a:xfrm>
            <a:prstGeom prst="roundRect">
              <a:avLst/>
            </a:prstGeom>
            <a:solidFill>
              <a:srgbClr val="00B050"/>
            </a:solid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6" name="角丸四角形 4"/>
            <p:cNvSpPr/>
            <p:nvPr/>
          </p:nvSpPr>
          <p:spPr>
            <a:xfrm>
              <a:off x="2431388" y="1826206"/>
              <a:ext cx="2126767" cy="120506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ja-JP" altLang="en-US" sz="2000" dirty="0"/>
                <a:t>個人</a:t>
              </a:r>
              <a:r>
                <a:rPr lang="ja-JP" altLang="en-US" sz="2000" dirty="0" smtClean="0"/>
                <a:t>の対応を細かく行う</a:t>
              </a:r>
              <a:endParaRPr lang="en-US" altLang="ja-JP" sz="2000" dirty="0" smtClean="0"/>
            </a:p>
            <a:p>
              <a:pPr lvl="0" algn="ctr" defTabSz="933450">
                <a:lnSpc>
                  <a:spcPct val="90000"/>
                </a:lnSpc>
                <a:spcBef>
                  <a:spcPct val="0"/>
                </a:spcBef>
                <a:spcAft>
                  <a:spcPct val="35000"/>
                </a:spcAft>
              </a:pPr>
              <a:r>
                <a:rPr kumimoji="1" lang="ja-JP" altLang="en-US" sz="2000" kern="1200" dirty="0" smtClean="0"/>
                <a:t>→関係性が高まる</a:t>
              </a:r>
              <a:endParaRPr kumimoji="1" lang="en-US" altLang="ja-JP" sz="2000" kern="1200" dirty="0" smtClean="0"/>
            </a:p>
            <a:p>
              <a:pPr lvl="0" algn="ctr" defTabSz="933450">
                <a:lnSpc>
                  <a:spcPct val="90000"/>
                </a:lnSpc>
                <a:spcBef>
                  <a:spcPct val="0"/>
                </a:spcBef>
                <a:spcAft>
                  <a:spcPct val="35000"/>
                </a:spcAft>
              </a:pPr>
              <a:r>
                <a:rPr lang="ja-JP" altLang="en-US" sz="2000" dirty="0" smtClean="0"/>
                <a:t>一人に対して一人の接客</a:t>
              </a:r>
              <a:endParaRPr lang="en-US" altLang="ja-JP" sz="2000" dirty="0" smtClean="0"/>
            </a:p>
            <a:p>
              <a:pPr lvl="0" algn="ctr" defTabSz="933450">
                <a:lnSpc>
                  <a:spcPct val="90000"/>
                </a:lnSpc>
                <a:spcBef>
                  <a:spcPct val="0"/>
                </a:spcBef>
                <a:spcAft>
                  <a:spcPct val="35000"/>
                </a:spcAft>
              </a:pPr>
              <a:r>
                <a:rPr kumimoji="1" lang="ja-JP" altLang="en-US" sz="2000" kern="1200" dirty="0" smtClean="0"/>
                <a:t>→人件費や社員の育成にコストがかかる</a:t>
              </a:r>
              <a:endParaRPr kumimoji="1" lang="ja-JP" altLang="en-US" sz="2000" kern="1200" dirty="0"/>
            </a:p>
          </p:txBody>
        </p:sp>
      </p:grpSp>
      <p:grpSp>
        <p:nvGrpSpPr>
          <p:cNvPr id="1024" name="グループ化 16"/>
          <p:cNvGrpSpPr/>
          <p:nvPr/>
        </p:nvGrpSpPr>
        <p:grpSpPr>
          <a:xfrm>
            <a:off x="4594142" y="571902"/>
            <a:ext cx="4352833" cy="2985964"/>
            <a:chOff x="4397568" y="532186"/>
            <a:chExt cx="2028535" cy="1369261"/>
          </a:xfrm>
        </p:grpSpPr>
        <p:sp>
          <p:nvSpPr>
            <p:cNvPr id="18" name="角丸四角形 17"/>
            <p:cNvSpPr/>
            <p:nvPr/>
          </p:nvSpPr>
          <p:spPr>
            <a:xfrm>
              <a:off x="4397568" y="532186"/>
              <a:ext cx="2028535" cy="1369261"/>
            </a:xfrm>
            <a:prstGeom prst="roundRect">
              <a:avLst/>
            </a:prstGeom>
            <a:solidFill>
              <a:srgbClr val="FF9933"/>
            </a:solidFill>
          </p:spPr>
          <p:style>
            <a:lnRef idx="2">
              <a:schemeClr val="lt1">
                <a:hueOff val="0"/>
                <a:satOff val="0"/>
                <a:lumOff val="0"/>
                <a:alphaOff val="0"/>
              </a:schemeClr>
            </a:lnRef>
            <a:fillRef idx="1">
              <a:schemeClr val="accent5">
                <a:hueOff val="-3311292"/>
                <a:satOff val="13270"/>
                <a:lumOff val="2876"/>
                <a:alphaOff val="0"/>
              </a:schemeClr>
            </a:fillRef>
            <a:effectRef idx="0">
              <a:schemeClr val="accent5">
                <a:hueOff val="-3311292"/>
                <a:satOff val="13270"/>
                <a:lumOff val="2876"/>
                <a:alphaOff val="0"/>
              </a:schemeClr>
            </a:effectRef>
            <a:fontRef idx="minor">
              <a:schemeClr val="lt1"/>
            </a:fontRef>
          </p:style>
        </p:sp>
        <p:sp>
          <p:nvSpPr>
            <p:cNvPr id="19" name="角丸四角形 4"/>
            <p:cNvSpPr/>
            <p:nvPr/>
          </p:nvSpPr>
          <p:spPr>
            <a:xfrm>
              <a:off x="4397568" y="599028"/>
              <a:ext cx="2028535" cy="12355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ja-JP" altLang="en-US" sz="2100" dirty="0" smtClean="0"/>
                <a:t>レベル・フィードバック・キャラクター育成などの要素</a:t>
              </a:r>
              <a:endParaRPr lang="en-US" altLang="ja-JP" sz="2100" dirty="0" smtClean="0"/>
            </a:p>
            <a:p>
              <a:pPr lvl="0" algn="ctr" defTabSz="933450">
                <a:lnSpc>
                  <a:spcPct val="90000"/>
                </a:lnSpc>
                <a:spcBef>
                  <a:spcPct val="0"/>
                </a:spcBef>
                <a:spcAft>
                  <a:spcPct val="35000"/>
                </a:spcAft>
              </a:pPr>
              <a:r>
                <a:rPr kumimoji="1" lang="ja-JP" altLang="en-US" sz="2100" kern="1200" dirty="0" smtClean="0"/>
                <a:t>→愛着が生まれ関係性が高まる</a:t>
              </a:r>
              <a:endParaRPr kumimoji="1" lang="en-US" altLang="ja-JP" sz="2100" kern="1200" dirty="0" smtClean="0"/>
            </a:p>
            <a:p>
              <a:pPr lvl="0" algn="ctr" defTabSz="933450">
                <a:lnSpc>
                  <a:spcPct val="90000"/>
                </a:lnSpc>
                <a:spcBef>
                  <a:spcPct val="0"/>
                </a:spcBef>
                <a:spcAft>
                  <a:spcPct val="35000"/>
                </a:spcAft>
              </a:pPr>
              <a:r>
                <a:rPr lang="ja-JP" altLang="en-US" sz="2100" dirty="0" smtClean="0"/>
                <a:t>仕組みを作ってしまえば、</a:t>
              </a:r>
              <a:endParaRPr lang="en-US" altLang="ja-JP" sz="2100" dirty="0" smtClean="0"/>
            </a:p>
            <a:p>
              <a:pPr lvl="0" algn="ctr" defTabSz="933450">
                <a:lnSpc>
                  <a:spcPct val="90000"/>
                </a:lnSpc>
                <a:spcBef>
                  <a:spcPct val="0"/>
                </a:spcBef>
                <a:spcAft>
                  <a:spcPct val="35000"/>
                </a:spcAft>
              </a:pPr>
              <a:r>
                <a:rPr lang="ja-JP" altLang="en-US" sz="2100" dirty="0" smtClean="0"/>
                <a:t>→顧客一人当たりのコストが下がる</a:t>
              </a:r>
              <a:endParaRPr kumimoji="1" lang="ja-JP" altLang="en-US" sz="2100" kern="1200" dirty="0"/>
            </a:p>
          </p:txBody>
        </p:sp>
      </p:grpSp>
      <p:grpSp>
        <p:nvGrpSpPr>
          <p:cNvPr id="1025" name="グループ化 19"/>
          <p:cNvGrpSpPr/>
          <p:nvPr/>
        </p:nvGrpSpPr>
        <p:grpSpPr>
          <a:xfrm>
            <a:off x="104951" y="3755525"/>
            <a:ext cx="4472455" cy="2889591"/>
            <a:chOff x="3390326" y="3090964"/>
            <a:chExt cx="1902182" cy="1256555"/>
          </a:xfrm>
        </p:grpSpPr>
        <p:sp>
          <p:nvSpPr>
            <p:cNvPr id="21" name="角丸四角形 20"/>
            <p:cNvSpPr/>
            <p:nvPr/>
          </p:nvSpPr>
          <p:spPr>
            <a:xfrm>
              <a:off x="3390326" y="3090964"/>
              <a:ext cx="1898932" cy="1256555"/>
            </a:xfrm>
            <a:prstGeom prst="roundRect">
              <a:avLst/>
            </a:prstGeom>
            <a:solidFill>
              <a:schemeClr val="accent2">
                <a:lumMod val="75000"/>
              </a:schemeClr>
            </a:solidFill>
          </p:spPr>
          <p:style>
            <a:lnRef idx="2">
              <a:schemeClr val="lt1">
                <a:hueOff val="0"/>
                <a:satOff val="0"/>
                <a:lumOff val="0"/>
                <a:alphaOff val="0"/>
              </a:schemeClr>
            </a:lnRef>
            <a:fillRef idx="1">
              <a:schemeClr val="accent5">
                <a:hueOff val="-6622584"/>
                <a:satOff val="26541"/>
                <a:lumOff val="5752"/>
                <a:alphaOff val="0"/>
              </a:schemeClr>
            </a:fillRef>
            <a:effectRef idx="0">
              <a:schemeClr val="accent5">
                <a:hueOff val="-6622584"/>
                <a:satOff val="26541"/>
                <a:lumOff val="5752"/>
                <a:alphaOff val="0"/>
              </a:schemeClr>
            </a:effectRef>
            <a:fontRef idx="minor">
              <a:schemeClr val="lt1"/>
            </a:fontRef>
          </p:style>
        </p:sp>
        <p:sp>
          <p:nvSpPr>
            <p:cNvPr id="22" name="角丸四角形 4"/>
            <p:cNvSpPr/>
            <p:nvPr/>
          </p:nvSpPr>
          <p:spPr>
            <a:xfrm>
              <a:off x="3393576" y="3127271"/>
              <a:ext cx="1898932" cy="113387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kumimoji="1" lang="ja-JP" altLang="en-US" sz="2100" kern="1200" dirty="0" smtClean="0"/>
                <a:t>不特定多数への発信</a:t>
              </a:r>
              <a:endParaRPr kumimoji="1" lang="en-US" altLang="ja-JP" sz="2100" kern="1200" dirty="0" smtClean="0"/>
            </a:p>
            <a:p>
              <a:pPr lvl="0" algn="ctr" defTabSz="933450">
                <a:lnSpc>
                  <a:spcPct val="90000"/>
                </a:lnSpc>
                <a:spcBef>
                  <a:spcPct val="0"/>
                </a:spcBef>
                <a:spcAft>
                  <a:spcPct val="35000"/>
                </a:spcAft>
              </a:pPr>
              <a:r>
                <a:rPr kumimoji="1" lang="ja-JP" altLang="en-US" sz="2100" kern="1200" dirty="0" smtClean="0"/>
                <a:t>→関係性が低い</a:t>
              </a:r>
              <a:endParaRPr kumimoji="1" lang="en-US" altLang="ja-JP" sz="2100" kern="1200" dirty="0" smtClean="0"/>
            </a:p>
            <a:p>
              <a:pPr lvl="0" algn="ctr" defTabSz="933450">
                <a:lnSpc>
                  <a:spcPct val="90000"/>
                </a:lnSpc>
                <a:spcBef>
                  <a:spcPct val="0"/>
                </a:spcBef>
                <a:spcAft>
                  <a:spcPct val="35000"/>
                </a:spcAft>
              </a:pPr>
              <a:r>
                <a:rPr lang="ja-JP" altLang="en-US" sz="2100" dirty="0" smtClean="0"/>
                <a:t>１回１５秒放映するテレビのＣＭ料金</a:t>
              </a:r>
            </a:p>
            <a:p>
              <a:pPr lvl="0" algn="ctr" defTabSz="933450">
                <a:lnSpc>
                  <a:spcPct val="90000"/>
                </a:lnSpc>
                <a:spcBef>
                  <a:spcPct val="0"/>
                </a:spcBef>
                <a:spcAft>
                  <a:spcPct val="35000"/>
                </a:spcAft>
              </a:pPr>
              <a:r>
                <a:rPr lang="ja-JP" altLang="en-US" sz="2100" dirty="0" smtClean="0"/>
                <a:t>＝８～１５万円</a:t>
              </a:r>
              <a:r>
                <a:rPr lang="en-US" altLang="ja-JP" sz="2100" dirty="0" smtClean="0"/>
                <a:t>×</a:t>
              </a:r>
              <a:r>
                <a:rPr lang="ja-JP" altLang="en-US" sz="2100" dirty="0" smtClean="0"/>
                <a:t>　視聴率</a:t>
              </a:r>
              <a:endParaRPr lang="en-US" altLang="ja-JP" sz="2100" dirty="0" smtClean="0"/>
            </a:p>
            <a:p>
              <a:pPr lvl="0" algn="ctr" defTabSz="933450">
                <a:lnSpc>
                  <a:spcPct val="90000"/>
                </a:lnSpc>
                <a:spcBef>
                  <a:spcPct val="0"/>
                </a:spcBef>
                <a:spcAft>
                  <a:spcPct val="35000"/>
                </a:spcAft>
              </a:pPr>
              <a:r>
                <a:rPr lang="ja-JP" altLang="en-US" sz="2100" dirty="0" smtClean="0"/>
                <a:t>→コストが高い</a:t>
              </a:r>
            </a:p>
          </p:txBody>
        </p:sp>
      </p:grpSp>
      <p:sp>
        <p:nvSpPr>
          <p:cNvPr id="1027" name="角丸四角形 4"/>
          <p:cNvSpPr/>
          <p:nvPr/>
        </p:nvSpPr>
        <p:spPr>
          <a:xfrm>
            <a:off x="4735756" y="3759149"/>
            <a:ext cx="4282943" cy="26744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kumimoji="1" lang="ja-JP" altLang="en-US" sz="2100" kern="1200" dirty="0"/>
          </a:p>
        </p:txBody>
      </p:sp>
      <p:sp>
        <p:nvSpPr>
          <p:cNvPr id="1028" name="角丸四角形 4"/>
          <p:cNvSpPr/>
          <p:nvPr/>
        </p:nvSpPr>
        <p:spPr>
          <a:xfrm>
            <a:off x="3551717" y="2963754"/>
            <a:ext cx="2040566" cy="9304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kumimoji="1" lang="ja-JP" altLang="en-US" sz="2100" kern="1200" dirty="0"/>
          </a:p>
        </p:txBody>
      </p:sp>
      <p:grpSp>
        <p:nvGrpSpPr>
          <p:cNvPr id="24" name="グループ化 28"/>
          <p:cNvGrpSpPr/>
          <p:nvPr/>
        </p:nvGrpSpPr>
        <p:grpSpPr>
          <a:xfrm>
            <a:off x="4604661" y="3733167"/>
            <a:ext cx="4465765" cy="2819174"/>
            <a:chOff x="4334868" y="1631304"/>
            <a:chExt cx="2141240" cy="1031165"/>
          </a:xfrm>
          <a:solidFill>
            <a:schemeClr val="accent1">
              <a:lumMod val="60000"/>
              <a:lumOff val="40000"/>
            </a:schemeClr>
          </a:solidFill>
        </p:grpSpPr>
        <p:sp>
          <p:nvSpPr>
            <p:cNvPr id="25" name="角丸四角形 24"/>
            <p:cNvSpPr/>
            <p:nvPr/>
          </p:nvSpPr>
          <p:spPr>
            <a:xfrm>
              <a:off x="4334868" y="1631304"/>
              <a:ext cx="2141240" cy="1031165"/>
            </a:xfrm>
            <a:prstGeom prst="roundRect">
              <a:avLst/>
            </a:prstGeom>
            <a:solidFill>
              <a:srgbClr val="FF6699"/>
            </a:solidFill>
          </p:spPr>
          <p:style>
            <a:lnRef idx="2">
              <a:schemeClr val="lt1">
                <a:hueOff val="0"/>
                <a:satOff val="0"/>
                <a:lumOff val="0"/>
                <a:alphaOff val="0"/>
              </a:schemeClr>
            </a:lnRef>
            <a:fillRef idx="1">
              <a:schemeClr val="accent5">
                <a:hueOff val="-9933876"/>
                <a:satOff val="39811"/>
                <a:lumOff val="8628"/>
                <a:alphaOff val="0"/>
              </a:schemeClr>
            </a:fillRef>
            <a:effectRef idx="0">
              <a:schemeClr val="accent5">
                <a:hueOff val="-9933876"/>
                <a:satOff val="39811"/>
                <a:lumOff val="8628"/>
                <a:alphaOff val="0"/>
              </a:schemeClr>
            </a:effectRef>
            <a:fontRef idx="minor">
              <a:schemeClr val="lt1"/>
            </a:fontRef>
          </p:style>
        </p:sp>
        <p:sp>
          <p:nvSpPr>
            <p:cNvPr id="26" name="角丸四角形 4"/>
            <p:cNvSpPr/>
            <p:nvPr/>
          </p:nvSpPr>
          <p:spPr>
            <a:xfrm>
              <a:off x="4385205" y="1681641"/>
              <a:ext cx="2040566" cy="930491"/>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ja-JP" altLang="en-US" sz="2100" dirty="0"/>
                <a:t>顧客情報</a:t>
              </a:r>
              <a:r>
                <a:rPr lang="ja-JP" altLang="en-US" sz="2100" dirty="0" smtClean="0"/>
                <a:t>が手に入らない</a:t>
              </a:r>
              <a:endParaRPr lang="en-US" altLang="ja-JP" sz="2100" dirty="0" smtClean="0"/>
            </a:p>
            <a:p>
              <a:pPr lvl="0" algn="ctr" defTabSz="933450">
                <a:lnSpc>
                  <a:spcPct val="90000"/>
                </a:lnSpc>
                <a:spcBef>
                  <a:spcPct val="0"/>
                </a:spcBef>
                <a:spcAft>
                  <a:spcPct val="35000"/>
                </a:spcAft>
              </a:pPr>
              <a:r>
                <a:rPr lang="ja-JP" altLang="en-US" sz="2100" dirty="0" smtClean="0"/>
                <a:t>→関係性が低い</a:t>
              </a:r>
              <a:endParaRPr lang="en-US" altLang="ja-JP" sz="2100" dirty="0"/>
            </a:p>
            <a:p>
              <a:pPr lvl="0" algn="ctr" defTabSz="933450">
                <a:lnSpc>
                  <a:spcPct val="90000"/>
                </a:lnSpc>
                <a:spcBef>
                  <a:spcPct val="0"/>
                </a:spcBef>
                <a:spcAft>
                  <a:spcPct val="35000"/>
                </a:spcAft>
              </a:pPr>
              <a:r>
                <a:rPr lang="ja-JP" altLang="en-US" sz="2100" dirty="0" smtClean="0"/>
                <a:t>大量に発行が可能</a:t>
              </a:r>
              <a:endParaRPr lang="en-US" altLang="ja-JP" sz="2100" dirty="0" smtClean="0"/>
            </a:p>
            <a:p>
              <a:pPr lvl="0" algn="ctr" defTabSz="933450">
                <a:lnSpc>
                  <a:spcPct val="90000"/>
                </a:lnSpc>
                <a:spcBef>
                  <a:spcPct val="0"/>
                </a:spcBef>
                <a:spcAft>
                  <a:spcPct val="35000"/>
                </a:spcAft>
              </a:pPr>
              <a:r>
                <a:rPr lang="ja-JP" altLang="en-US" sz="2100" dirty="0" smtClean="0"/>
                <a:t>→コストが低い</a:t>
              </a:r>
              <a:endParaRPr lang="en-US" altLang="ja-JP" sz="2100" dirty="0" smtClean="0"/>
            </a:p>
          </p:txBody>
        </p:sp>
      </p:grpSp>
      <p:sp>
        <p:nvSpPr>
          <p:cNvPr id="12" name="円/楕円 10"/>
          <p:cNvSpPr/>
          <p:nvPr/>
        </p:nvSpPr>
        <p:spPr>
          <a:xfrm>
            <a:off x="8100393" y="5713667"/>
            <a:ext cx="622186" cy="5760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スライド番号プレースホルダー 1"/>
          <p:cNvSpPr>
            <a:spLocks noGrp="1"/>
          </p:cNvSpPr>
          <p:nvPr>
            <p:ph type="sldNum" sz="quarter" idx="15"/>
          </p:nvPr>
        </p:nvSpPr>
        <p:spPr/>
        <p:txBody>
          <a:bodyPr/>
          <a:lstStyle/>
          <a:p>
            <a:fld id="{F4816E2D-72A6-4A48-AA0B-47A7D3C9B800}" type="slidenum">
              <a:rPr kumimoji="1" lang="ja-JP" altLang="en-US" sz="2400" smtClean="0"/>
              <a:t>21</a:t>
            </a:fld>
            <a:endParaRPr kumimoji="1" lang="ja-JP" altLang="en-US" dirty="0"/>
          </a:p>
        </p:txBody>
      </p:sp>
    </p:spTree>
    <p:extLst>
      <p:ext uri="{BB962C8B-B14F-4D97-AF65-F5344CB8AC3E}">
        <p14:creationId xmlns:p14="http://schemas.microsoft.com/office/powerpoint/2010/main" val="347112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xit" presetSubtype="32" fill="hold" nodeType="clickEffect">
                                  <p:stCondLst>
                                    <p:cond delay="0"/>
                                  </p:stCondLst>
                                  <p:childTnLst>
                                    <p:anim calcmode="lin" valueType="num">
                                      <p:cBhvr>
                                        <p:cTn id="13" dur="500"/>
                                        <p:tgtEl>
                                          <p:spTgt spid="8"/>
                                        </p:tgtEl>
                                        <p:attrNameLst>
                                          <p:attrName>ppt_w</p:attrName>
                                        </p:attrNameLst>
                                      </p:cBhvr>
                                      <p:tavLst>
                                        <p:tav tm="0">
                                          <p:val>
                                            <p:strVal val="ppt_w"/>
                                          </p:val>
                                        </p:tav>
                                        <p:tav tm="100000">
                                          <p:val>
                                            <p:fltVal val="0"/>
                                          </p:val>
                                        </p:tav>
                                      </p:tavLst>
                                    </p:anim>
                                    <p:anim calcmode="lin" valueType="num">
                                      <p:cBhvr>
                                        <p:cTn id="14" dur="500"/>
                                        <p:tgtEl>
                                          <p:spTgt spid="8"/>
                                        </p:tgtEl>
                                        <p:attrNameLst>
                                          <p:attrName>ppt_h</p:attrName>
                                        </p:attrNameLst>
                                      </p:cBhvr>
                                      <p:tavLst>
                                        <p:tav tm="0">
                                          <p:val>
                                            <p:strVal val="ppt_h"/>
                                          </p:val>
                                        </p:tav>
                                        <p:tav tm="100000">
                                          <p:val>
                                            <p:fltVal val="0"/>
                                          </p:val>
                                        </p:tav>
                                      </p:tavLst>
                                    </p:anim>
                                    <p:animEffect transition="out" filter="fade">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024"/>
                                        </p:tgtEl>
                                        <p:attrNameLst>
                                          <p:attrName>style.visibility</p:attrName>
                                        </p:attrNameLst>
                                      </p:cBhvr>
                                      <p:to>
                                        <p:strVal val="visible"/>
                                      </p:to>
                                    </p:set>
                                    <p:anim calcmode="lin" valueType="num">
                                      <p:cBhvr>
                                        <p:cTn id="21" dur="500" fill="hold"/>
                                        <p:tgtEl>
                                          <p:spTgt spid="1024"/>
                                        </p:tgtEl>
                                        <p:attrNameLst>
                                          <p:attrName>ppt_w</p:attrName>
                                        </p:attrNameLst>
                                      </p:cBhvr>
                                      <p:tavLst>
                                        <p:tav tm="0">
                                          <p:val>
                                            <p:fltVal val="0"/>
                                          </p:val>
                                        </p:tav>
                                        <p:tav tm="100000">
                                          <p:val>
                                            <p:strVal val="#ppt_w"/>
                                          </p:val>
                                        </p:tav>
                                      </p:tavLst>
                                    </p:anim>
                                    <p:anim calcmode="lin" valueType="num">
                                      <p:cBhvr>
                                        <p:cTn id="22" dur="500" fill="hold"/>
                                        <p:tgtEl>
                                          <p:spTgt spid="1024"/>
                                        </p:tgtEl>
                                        <p:attrNameLst>
                                          <p:attrName>ppt_h</p:attrName>
                                        </p:attrNameLst>
                                      </p:cBhvr>
                                      <p:tavLst>
                                        <p:tav tm="0">
                                          <p:val>
                                            <p:fltVal val="0"/>
                                          </p:val>
                                        </p:tav>
                                        <p:tav tm="100000">
                                          <p:val>
                                            <p:strVal val="#ppt_h"/>
                                          </p:val>
                                        </p:tav>
                                      </p:tavLst>
                                    </p:anim>
                                    <p:animEffect transition="in" filter="fade">
                                      <p:cBhvr>
                                        <p:cTn id="23" dur="500"/>
                                        <p:tgtEl>
                                          <p:spTgt spid="102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xit" presetSubtype="32" fill="hold" nodeType="clickEffect">
                                  <p:stCondLst>
                                    <p:cond delay="0"/>
                                  </p:stCondLst>
                                  <p:childTnLst>
                                    <p:anim calcmode="lin" valueType="num">
                                      <p:cBhvr>
                                        <p:cTn id="27" dur="500"/>
                                        <p:tgtEl>
                                          <p:spTgt spid="1024"/>
                                        </p:tgtEl>
                                        <p:attrNameLst>
                                          <p:attrName>ppt_w</p:attrName>
                                        </p:attrNameLst>
                                      </p:cBhvr>
                                      <p:tavLst>
                                        <p:tav tm="0">
                                          <p:val>
                                            <p:strVal val="ppt_w"/>
                                          </p:val>
                                        </p:tav>
                                        <p:tav tm="100000">
                                          <p:val>
                                            <p:fltVal val="0"/>
                                          </p:val>
                                        </p:tav>
                                      </p:tavLst>
                                    </p:anim>
                                    <p:anim calcmode="lin" valueType="num">
                                      <p:cBhvr>
                                        <p:cTn id="28" dur="500"/>
                                        <p:tgtEl>
                                          <p:spTgt spid="1024"/>
                                        </p:tgtEl>
                                        <p:attrNameLst>
                                          <p:attrName>ppt_h</p:attrName>
                                        </p:attrNameLst>
                                      </p:cBhvr>
                                      <p:tavLst>
                                        <p:tav tm="0">
                                          <p:val>
                                            <p:strVal val="ppt_h"/>
                                          </p:val>
                                        </p:tav>
                                        <p:tav tm="100000">
                                          <p:val>
                                            <p:fltVal val="0"/>
                                          </p:val>
                                        </p:tav>
                                      </p:tavLst>
                                    </p:anim>
                                    <p:animEffect transition="out" filter="fade">
                                      <p:cBhvr>
                                        <p:cTn id="29" dur="500"/>
                                        <p:tgtEl>
                                          <p:spTgt spid="1024"/>
                                        </p:tgtEl>
                                      </p:cBhvr>
                                    </p:animEffect>
                                    <p:set>
                                      <p:cBhvr>
                                        <p:cTn id="30" dur="1" fill="hold">
                                          <p:stCondLst>
                                            <p:cond delay="499"/>
                                          </p:stCondLst>
                                        </p:cTn>
                                        <p:tgtEl>
                                          <p:spTgt spid="1024"/>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025"/>
                                        </p:tgtEl>
                                        <p:attrNameLst>
                                          <p:attrName>style.visibility</p:attrName>
                                        </p:attrNameLst>
                                      </p:cBhvr>
                                      <p:to>
                                        <p:strVal val="visible"/>
                                      </p:to>
                                    </p:set>
                                    <p:anim calcmode="lin" valueType="num">
                                      <p:cBhvr>
                                        <p:cTn id="35" dur="500" fill="hold"/>
                                        <p:tgtEl>
                                          <p:spTgt spid="1025"/>
                                        </p:tgtEl>
                                        <p:attrNameLst>
                                          <p:attrName>ppt_w</p:attrName>
                                        </p:attrNameLst>
                                      </p:cBhvr>
                                      <p:tavLst>
                                        <p:tav tm="0">
                                          <p:val>
                                            <p:fltVal val="0"/>
                                          </p:val>
                                        </p:tav>
                                        <p:tav tm="100000">
                                          <p:val>
                                            <p:strVal val="#ppt_w"/>
                                          </p:val>
                                        </p:tav>
                                      </p:tavLst>
                                    </p:anim>
                                    <p:anim calcmode="lin" valueType="num">
                                      <p:cBhvr>
                                        <p:cTn id="36" dur="500" fill="hold"/>
                                        <p:tgtEl>
                                          <p:spTgt spid="1025"/>
                                        </p:tgtEl>
                                        <p:attrNameLst>
                                          <p:attrName>ppt_h</p:attrName>
                                        </p:attrNameLst>
                                      </p:cBhvr>
                                      <p:tavLst>
                                        <p:tav tm="0">
                                          <p:val>
                                            <p:fltVal val="0"/>
                                          </p:val>
                                        </p:tav>
                                        <p:tav tm="100000">
                                          <p:val>
                                            <p:strVal val="#ppt_h"/>
                                          </p:val>
                                        </p:tav>
                                      </p:tavLst>
                                    </p:anim>
                                    <p:animEffect transition="in" filter="fade">
                                      <p:cBhvr>
                                        <p:cTn id="37" dur="500"/>
                                        <p:tgtEl>
                                          <p:spTgt spid="1025"/>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xit" presetSubtype="32" fill="hold" nodeType="clickEffect">
                                  <p:stCondLst>
                                    <p:cond delay="0"/>
                                  </p:stCondLst>
                                  <p:childTnLst>
                                    <p:anim calcmode="lin" valueType="num">
                                      <p:cBhvr>
                                        <p:cTn id="41" dur="500"/>
                                        <p:tgtEl>
                                          <p:spTgt spid="1025"/>
                                        </p:tgtEl>
                                        <p:attrNameLst>
                                          <p:attrName>ppt_w</p:attrName>
                                        </p:attrNameLst>
                                      </p:cBhvr>
                                      <p:tavLst>
                                        <p:tav tm="0">
                                          <p:val>
                                            <p:strVal val="ppt_w"/>
                                          </p:val>
                                        </p:tav>
                                        <p:tav tm="100000">
                                          <p:val>
                                            <p:fltVal val="0"/>
                                          </p:val>
                                        </p:tav>
                                      </p:tavLst>
                                    </p:anim>
                                    <p:anim calcmode="lin" valueType="num">
                                      <p:cBhvr>
                                        <p:cTn id="42" dur="500"/>
                                        <p:tgtEl>
                                          <p:spTgt spid="1025"/>
                                        </p:tgtEl>
                                        <p:attrNameLst>
                                          <p:attrName>ppt_h</p:attrName>
                                        </p:attrNameLst>
                                      </p:cBhvr>
                                      <p:tavLst>
                                        <p:tav tm="0">
                                          <p:val>
                                            <p:strVal val="ppt_h"/>
                                          </p:val>
                                        </p:tav>
                                        <p:tav tm="100000">
                                          <p:val>
                                            <p:fltVal val="0"/>
                                          </p:val>
                                        </p:tav>
                                      </p:tavLst>
                                    </p:anim>
                                    <p:animEffect transition="out" filter="fade">
                                      <p:cBhvr>
                                        <p:cTn id="43" dur="500"/>
                                        <p:tgtEl>
                                          <p:spTgt spid="1025"/>
                                        </p:tgtEl>
                                      </p:cBhvr>
                                    </p:animEffect>
                                    <p:set>
                                      <p:cBhvr>
                                        <p:cTn id="44" dur="1" fill="hold">
                                          <p:stCondLst>
                                            <p:cond delay="499"/>
                                          </p:stCondLst>
                                        </p:cTn>
                                        <p:tgtEl>
                                          <p:spTgt spid="102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xit" presetSubtype="32" fill="hold" nodeType="clickEffect">
                                  <p:stCondLst>
                                    <p:cond delay="0"/>
                                  </p:stCondLst>
                                  <p:childTnLst>
                                    <p:anim calcmode="lin" valueType="num">
                                      <p:cBhvr>
                                        <p:cTn id="55" dur="500"/>
                                        <p:tgtEl>
                                          <p:spTgt spid="24"/>
                                        </p:tgtEl>
                                        <p:attrNameLst>
                                          <p:attrName>ppt_w</p:attrName>
                                        </p:attrNameLst>
                                      </p:cBhvr>
                                      <p:tavLst>
                                        <p:tav tm="0">
                                          <p:val>
                                            <p:strVal val="ppt_w"/>
                                          </p:val>
                                        </p:tav>
                                        <p:tav tm="100000">
                                          <p:val>
                                            <p:fltVal val="0"/>
                                          </p:val>
                                        </p:tav>
                                      </p:tavLst>
                                    </p:anim>
                                    <p:anim calcmode="lin" valueType="num">
                                      <p:cBhvr>
                                        <p:cTn id="56" dur="500"/>
                                        <p:tgtEl>
                                          <p:spTgt spid="24"/>
                                        </p:tgtEl>
                                        <p:attrNameLst>
                                          <p:attrName>ppt_h</p:attrName>
                                        </p:attrNameLst>
                                      </p:cBhvr>
                                      <p:tavLst>
                                        <p:tav tm="0">
                                          <p:val>
                                            <p:strVal val="ppt_h"/>
                                          </p:val>
                                        </p:tav>
                                        <p:tav tm="100000">
                                          <p:val>
                                            <p:fltVal val="0"/>
                                          </p:val>
                                        </p:tav>
                                      </p:tavLst>
                                    </p:anim>
                                    <p:animEffect transition="out" filter="fade">
                                      <p:cBhvr>
                                        <p:cTn id="57" dur="500"/>
                                        <p:tgtEl>
                                          <p:spTgt spid="24"/>
                                        </p:tgtEl>
                                      </p:cBhvr>
                                    </p:animEffect>
                                    <p:set>
                                      <p:cBhvr>
                                        <p:cTn id="58" dur="1" fill="hold">
                                          <p:stCondLst>
                                            <p:cond delay="4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04664"/>
            <a:ext cx="1450504" cy="868958"/>
          </a:xfrm>
        </p:spPr>
        <p:txBody>
          <a:bodyPr/>
          <a:lstStyle/>
          <a:p>
            <a:r>
              <a:rPr lang="ja-JP" altLang="en-US" sz="4000" dirty="0"/>
              <a:t>目次</a:t>
            </a:r>
            <a:endParaRPr kumimoji="1" lang="ja-JP" altLang="en-US" dirty="0"/>
          </a:p>
        </p:txBody>
      </p:sp>
      <p:sp>
        <p:nvSpPr>
          <p:cNvPr id="3" name="コンテンツ プレースホルダー 2"/>
          <p:cNvSpPr>
            <a:spLocks noGrp="1"/>
          </p:cNvSpPr>
          <p:nvPr>
            <p:ph sz="quarter" idx="1"/>
          </p:nvPr>
        </p:nvSpPr>
        <p:spPr/>
        <p:txBody>
          <a:bodyPr>
            <a:normAutofit/>
          </a:bodyPr>
          <a:lstStyle/>
          <a:p>
            <a:pPr marL="514350" indent="-514350">
              <a:buFont typeface="+mj-lt"/>
              <a:buAutoNum type="arabicPeriod"/>
            </a:pPr>
            <a:r>
              <a:rPr lang="ja-JP" altLang="en-US" sz="2800" dirty="0"/>
              <a:t>はじめに</a:t>
            </a:r>
            <a:endParaRPr lang="en-US" altLang="ja-JP" dirty="0"/>
          </a:p>
          <a:p>
            <a:pPr marL="514350" indent="-514350">
              <a:buFont typeface="+mj-lt"/>
              <a:buAutoNum type="arabicPeriod"/>
            </a:pPr>
            <a:r>
              <a:rPr lang="ja-JP" altLang="en-US" sz="2800" dirty="0"/>
              <a:t>ゲーミフィケーションとは</a:t>
            </a:r>
            <a:endParaRPr lang="en-US" altLang="ja-JP" dirty="0"/>
          </a:p>
          <a:p>
            <a:pPr marL="742950" indent="-742950">
              <a:buFont typeface="+mj-lt"/>
              <a:buAutoNum type="arabicPeriod"/>
            </a:pPr>
            <a:r>
              <a:rPr lang="ja-JP" altLang="en-US" sz="4400" b="1" dirty="0">
                <a:solidFill>
                  <a:schemeClr val="accent1"/>
                </a:solidFill>
              </a:rPr>
              <a:t>現状分析</a:t>
            </a:r>
            <a:endParaRPr lang="en-US" altLang="ja-JP" sz="4400" b="1" dirty="0">
              <a:solidFill>
                <a:schemeClr val="accent1"/>
              </a:solidFill>
            </a:endParaRPr>
          </a:p>
          <a:p>
            <a:pPr marL="514350" indent="-514350">
              <a:buFont typeface="+mj-lt"/>
              <a:buAutoNum type="arabicPeriod"/>
            </a:pPr>
            <a:r>
              <a:rPr lang="ja-JP" altLang="en-US" sz="2800" dirty="0"/>
              <a:t>問題意識</a:t>
            </a:r>
            <a:endParaRPr lang="en-US" altLang="ja-JP" dirty="0"/>
          </a:p>
          <a:p>
            <a:pPr marL="514350" indent="-514350">
              <a:buFont typeface="+mj-lt"/>
              <a:buAutoNum type="arabicPeriod"/>
            </a:pPr>
            <a:r>
              <a:rPr lang="ja-JP" altLang="en-US" sz="2800" dirty="0"/>
              <a:t>研究目的</a:t>
            </a:r>
            <a:endParaRPr lang="en-US" altLang="ja-JP" dirty="0"/>
          </a:p>
          <a:p>
            <a:pPr marL="514350" indent="-514350">
              <a:buFont typeface="+mj-lt"/>
              <a:buAutoNum type="arabicPeriod"/>
            </a:pPr>
            <a:r>
              <a:rPr lang="ja-JP" altLang="en-US" sz="2800" dirty="0"/>
              <a:t>仮説の導出</a:t>
            </a:r>
            <a:endParaRPr lang="en-US" altLang="ja-JP" dirty="0"/>
          </a:p>
          <a:p>
            <a:pPr marL="514350" indent="-514350">
              <a:buFont typeface="+mj-lt"/>
              <a:buAutoNum type="arabicPeriod"/>
            </a:pPr>
            <a:r>
              <a:rPr lang="ja-JP" altLang="en-US" sz="2800" dirty="0"/>
              <a:t>仮説</a:t>
            </a:r>
            <a:endParaRPr lang="en-US" altLang="ja-JP" dirty="0"/>
          </a:p>
          <a:p>
            <a:pPr marL="514350" indent="-514350">
              <a:buFont typeface="+mj-lt"/>
              <a:buAutoNum type="arabicPeriod"/>
            </a:pPr>
            <a:r>
              <a:rPr lang="ja-JP" altLang="en-US" sz="2800" dirty="0"/>
              <a:t>結果の方向性</a:t>
            </a:r>
            <a:endParaRPr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22</a:t>
            </a:fld>
            <a:endParaRPr kumimoji="1" lang="ja-JP" altLang="en-US" dirty="0"/>
          </a:p>
        </p:txBody>
      </p:sp>
    </p:spTree>
    <p:extLst>
      <p:ext uri="{BB962C8B-B14F-4D97-AF65-F5344CB8AC3E}">
        <p14:creationId xmlns:p14="http://schemas.microsoft.com/office/powerpoint/2010/main" val="21686782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6720" y="260648"/>
            <a:ext cx="2520280" cy="998984"/>
          </a:xfrm>
        </p:spPr>
        <p:txBody>
          <a:bodyPr/>
          <a:lstStyle/>
          <a:p>
            <a:r>
              <a:rPr lang="ja-JP" altLang="en-US" sz="4800" dirty="0"/>
              <a:t>共通点</a:t>
            </a:r>
            <a:endParaRPr kumimoji="1" lang="ja-JP" altLang="en-US" dirty="0"/>
          </a:p>
        </p:txBody>
      </p:sp>
      <p:sp>
        <p:nvSpPr>
          <p:cNvPr id="3" name="コンテンツ プレースホルダー 2"/>
          <p:cNvSpPr>
            <a:spLocks noGrp="1"/>
          </p:cNvSpPr>
          <p:nvPr>
            <p:ph sz="quarter" idx="1"/>
          </p:nvPr>
        </p:nvSpPr>
        <p:spPr>
          <a:xfrm>
            <a:off x="467544" y="1484784"/>
            <a:ext cx="8147248" cy="2880320"/>
          </a:xfrm>
        </p:spPr>
        <p:txBody>
          <a:bodyPr>
            <a:normAutofit/>
          </a:bodyPr>
          <a:lstStyle/>
          <a:p>
            <a:pPr marL="0" indent="0">
              <a:buNone/>
            </a:pPr>
            <a:r>
              <a:rPr lang="ja-JP" altLang="en-US" sz="2800" dirty="0"/>
              <a:t>サービスの利用者の</a:t>
            </a:r>
            <a:r>
              <a:rPr lang="ja-JP" altLang="en-US" sz="2800" b="1" dirty="0">
                <a:solidFill>
                  <a:srgbClr val="FF0000"/>
                </a:solidFill>
              </a:rPr>
              <a:t>動機</a:t>
            </a:r>
            <a:r>
              <a:rPr lang="ja-JP" altLang="en-US" sz="2800" dirty="0"/>
              <a:t>を深く理解する必要があります</a:t>
            </a:r>
            <a:r>
              <a:rPr lang="ja-JP" altLang="en-US" sz="2800" dirty="0" smtClean="0"/>
              <a:t>。（</a:t>
            </a:r>
            <a:r>
              <a:rPr lang="ja-JP" altLang="en-US" sz="2800" dirty="0"/>
              <a:t>深田氏）</a:t>
            </a:r>
            <a:endParaRPr lang="en-US" altLang="ja-JP" dirty="0"/>
          </a:p>
          <a:p>
            <a:pPr marL="0" indent="0">
              <a:buNone/>
            </a:pPr>
            <a:r>
              <a:rPr lang="ja-JP" altLang="en-US" sz="2800" dirty="0"/>
              <a:t>利用者に使ってもらえるだけの行動の</a:t>
            </a:r>
            <a:r>
              <a:rPr lang="ja-JP" altLang="en-US" sz="2800" b="1" dirty="0">
                <a:solidFill>
                  <a:srgbClr val="FF0000"/>
                </a:solidFill>
              </a:rPr>
              <a:t>モチベーション</a:t>
            </a:r>
            <a:r>
              <a:rPr lang="ja-JP" altLang="en-US" sz="2800" dirty="0"/>
              <a:t>を与えられなければ、そのサービスは見てもらえませんし、すぐに忘れ去られてしまう運命なのです。</a:t>
            </a:r>
            <a:r>
              <a:rPr lang="en-US" altLang="ja-JP" sz="2800" dirty="0"/>
              <a:t>	</a:t>
            </a:r>
            <a:r>
              <a:rPr lang="ja-JP" altLang="en-US" sz="2800" dirty="0"/>
              <a:t>　　</a:t>
            </a:r>
            <a:endParaRPr lang="en-US" altLang="ja-JP" dirty="0"/>
          </a:p>
          <a:p>
            <a:pPr marL="0" indent="0">
              <a:buNone/>
            </a:pPr>
            <a:r>
              <a:rPr lang="ja-JP" altLang="en-US" sz="2800" dirty="0" smtClean="0"/>
              <a:t>　　　　　　　　　　　　　　　（</a:t>
            </a:r>
            <a:r>
              <a:rPr lang="zh-TW" altLang="en-US" sz="2800" dirty="0">
                <a:latin typeface="ＭＳ Ｐゴシック" pitchFamily="50" charset="-128"/>
                <a:ea typeface="ＭＳ Ｐゴシック" pitchFamily="50" charset="-128"/>
              </a:rPr>
              <a:t>神馬</a:t>
            </a:r>
            <a:r>
              <a:rPr lang="ja-JP" altLang="en-US" sz="2800" dirty="0">
                <a:latin typeface="ＭＳ Ｐゴシック" pitchFamily="50" charset="-128"/>
                <a:ea typeface="ＭＳ Ｐゴシック" pitchFamily="50" charset="-128"/>
              </a:rPr>
              <a:t>氏</a:t>
            </a:r>
            <a:r>
              <a:rPr lang="zh-TW" altLang="en-US" sz="2800" dirty="0">
                <a:latin typeface="ＭＳ Ｐゴシック" pitchFamily="50" charset="-128"/>
                <a:ea typeface="ＭＳ Ｐゴシック" pitchFamily="50" charset="-128"/>
              </a:rPr>
              <a:t>、石田</a:t>
            </a:r>
            <a:r>
              <a:rPr lang="ja-JP" altLang="en-US" sz="2800" dirty="0">
                <a:latin typeface="ＭＳ Ｐゴシック" pitchFamily="50" charset="-128"/>
                <a:ea typeface="ＭＳ Ｐゴシック" pitchFamily="50" charset="-128"/>
              </a:rPr>
              <a:t>氏</a:t>
            </a:r>
            <a:r>
              <a:rPr lang="zh-TW" altLang="en-US" sz="2800" dirty="0">
                <a:latin typeface="ＭＳ Ｐゴシック" pitchFamily="50" charset="-128"/>
                <a:ea typeface="ＭＳ Ｐゴシック" pitchFamily="50" charset="-128"/>
              </a:rPr>
              <a:t>、 木下</a:t>
            </a:r>
            <a:r>
              <a:rPr lang="ja-JP" altLang="en-US" sz="2800" dirty="0">
                <a:latin typeface="ＭＳ Ｐゴシック" pitchFamily="50" charset="-128"/>
                <a:ea typeface="ＭＳ Ｐゴシック" pitchFamily="50" charset="-128"/>
              </a:rPr>
              <a:t>氏）</a:t>
            </a:r>
            <a:endParaRPr lang="en-US" altLang="ja-JP" dirty="0">
              <a:latin typeface="ＭＳ Ｐゴシック" pitchFamily="50" charset="-128"/>
              <a:ea typeface="ＭＳ Ｐゴシック" pitchFamily="50" charset="-128"/>
            </a:endParaRPr>
          </a:p>
          <a:p>
            <a:pPr marL="0" indent="0">
              <a:buNone/>
            </a:pPr>
            <a:endParaRPr lang="en-US" altLang="zh-TW" dirty="0">
              <a:latin typeface="ＭＳ Ｐゴシック" pitchFamily="50" charset="-128"/>
              <a:ea typeface="ＭＳ Ｐゴシック" pitchFamily="50" charset="-128"/>
            </a:endParaRPr>
          </a:p>
          <a:p>
            <a:pPr marL="0" indent="0">
              <a:buNone/>
            </a:pPr>
            <a:endParaRPr lang="en-US" altLang="ja-JP" dirty="0">
              <a:latin typeface="ＭＳ Ｐゴシック" pitchFamily="50" charset="-128"/>
              <a:ea typeface="ＭＳ Ｐゴシック" pitchFamily="50" charset="-128"/>
            </a:endParaRPr>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23</a:t>
            </a:fld>
            <a:endParaRPr kumimoji="1" lang="ja-JP" altLang="en-US" dirty="0"/>
          </a:p>
        </p:txBody>
      </p:sp>
      <p:sp>
        <p:nvSpPr>
          <p:cNvPr id="6" name="下矢印 4"/>
          <p:cNvSpPr/>
          <p:nvPr/>
        </p:nvSpPr>
        <p:spPr>
          <a:xfrm>
            <a:off x="3203848" y="4424886"/>
            <a:ext cx="2160240"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4"/>
          <p:cNvSpPr txBox="1"/>
          <p:nvPr/>
        </p:nvSpPr>
        <p:spPr>
          <a:xfrm>
            <a:off x="323528" y="5399842"/>
            <a:ext cx="7920880" cy="523220"/>
          </a:xfrm>
          <a:prstGeom prst="rect">
            <a:avLst/>
          </a:prstGeom>
          <a:noFill/>
        </p:spPr>
        <p:txBody>
          <a:bodyPr wrap="square" rtlCol="0">
            <a:spAutoFit/>
          </a:bodyPr>
          <a:lstStyle/>
          <a:p>
            <a:pPr lvl="0">
              <a:spcBef>
                <a:spcPts val="600"/>
              </a:spcBef>
              <a:buClr>
                <a:srgbClr val="2DA2BF"/>
              </a:buClr>
              <a:buSzPct val="70000"/>
            </a:pPr>
            <a:r>
              <a:rPr lang="ja-JP" altLang="en-US" sz="2800" dirty="0">
                <a:solidFill>
                  <a:prstClr val="black"/>
                </a:solidFill>
                <a:latin typeface="ＭＳ Ｐゴシック" pitchFamily="50" charset="-128"/>
                <a:ea typeface="ＭＳ Ｐゴシック" pitchFamily="50" charset="-128"/>
              </a:rPr>
              <a:t>ゲーミフィケーションにおいて</a:t>
            </a:r>
            <a:r>
              <a:rPr lang="ja-JP" altLang="en-US" sz="2800" b="1" dirty="0">
                <a:solidFill>
                  <a:srgbClr val="FF0000"/>
                </a:solidFill>
                <a:latin typeface="ＭＳ Ｐゴシック" pitchFamily="50" charset="-128"/>
                <a:ea typeface="ＭＳ Ｐゴシック" pitchFamily="50" charset="-128"/>
              </a:rPr>
              <a:t>動機づけ</a:t>
            </a:r>
            <a:r>
              <a:rPr lang="ja-JP" altLang="en-US" sz="2800" dirty="0">
                <a:solidFill>
                  <a:prstClr val="black"/>
                </a:solidFill>
                <a:latin typeface="ＭＳ Ｐゴシック" pitchFamily="50" charset="-128"/>
                <a:ea typeface="ＭＳ Ｐゴシック" pitchFamily="50" charset="-128"/>
              </a:rPr>
              <a:t>が重要である</a:t>
            </a:r>
            <a:endParaRPr lang="en-US" altLang="ja-JP" sz="2400" dirty="0">
              <a:solidFill>
                <a:prstClr val="black"/>
              </a:solidFill>
              <a:latin typeface="ＭＳ Ｐゴシック" pitchFamily="50" charset="-128"/>
              <a:ea typeface="ＭＳ Ｐゴシック" pitchFamily="50" charset="-128"/>
            </a:endParaRPr>
          </a:p>
        </p:txBody>
      </p:sp>
      <p:sp>
        <p:nvSpPr>
          <p:cNvPr id="8" name="正方形/長方形 7"/>
          <p:cNvSpPr/>
          <p:nvPr/>
        </p:nvSpPr>
        <p:spPr>
          <a:xfrm>
            <a:off x="467544" y="1412776"/>
            <a:ext cx="8064896" cy="2880320"/>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1854852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404664"/>
            <a:ext cx="3960440" cy="1143000"/>
          </a:xfrm>
        </p:spPr>
        <p:txBody>
          <a:bodyPr>
            <a:noAutofit/>
          </a:bodyPr>
          <a:lstStyle/>
          <a:p>
            <a:r>
              <a:rPr lang="ja-JP" altLang="en-US" sz="4800" dirty="0"/>
              <a:t>動機づけとは</a:t>
            </a:r>
            <a:endParaRPr kumimoji="1" lang="ja-JP" altLang="en-US" dirty="0"/>
          </a:p>
        </p:txBody>
      </p:sp>
      <p:sp>
        <p:nvSpPr>
          <p:cNvPr id="3" name="コンテンツ プレースホルダー 2"/>
          <p:cNvSpPr>
            <a:spLocks noGrp="1"/>
          </p:cNvSpPr>
          <p:nvPr>
            <p:ph sz="quarter" idx="1"/>
          </p:nvPr>
        </p:nvSpPr>
        <p:spPr>
          <a:xfrm>
            <a:off x="467544" y="2348880"/>
            <a:ext cx="8229600" cy="2520280"/>
          </a:xfrm>
        </p:spPr>
        <p:txBody>
          <a:bodyPr>
            <a:normAutofit fontScale="70000" lnSpcReduction="20000"/>
          </a:bodyPr>
          <a:lstStyle/>
          <a:p>
            <a:pPr marL="0" indent="0">
              <a:buNone/>
            </a:pPr>
            <a:r>
              <a:rPr lang="ja-JP" altLang="en-US" sz="4800" dirty="0"/>
              <a:t>行動を始発させ，目標に向かって維持・調整する過程</a:t>
            </a:r>
            <a:r>
              <a:rPr lang="ja-JP" altLang="en-US" sz="4800"/>
              <a:t>・機能</a:t>
            </a:r>
            <a:endParaRPr lang="en-US" altLang="ja-JP" sz="4800" dirty="0"/>
          </a:p>
          <a:p>
            <a:pPr marL="0" indent="0">
              <a:buNone/>
            </a:pPr>
            <a:r>
              <a:rPr lang="ja-JP" altLang="en-US" sz="4800" dirty="0"/>
              <a:t>　　　　　　　　　　　　　　</a:t>
            </a:r>
            <a:r>
              <a:rPr lang="ja-JP" altLang="en-US" dirty="0"/>
              <a:t>　　　　　　　　　　　　　　　</a:t>
            </a:r>
            <a:r>
              <a:rPr lang="en-US" altLang="ja-JP" sz="4800"/>
              <a:t>(</a:t>
            </a:r>
            <a:r>
              <a:rPr lang="ja-JP" altLang="en-US" sz="4800" dirty="0"/>
              <a:t>小池氏</a:t>
            </a:r>
            <a:r>
              <a:rPr lang="en-US" altLang="ja-JP" sz="4800" dirty="0"/>
              <a:t>)</a:t>
            </a:r>
            <a:endParaRPr lang="en-US" altLang="ja-JP" dirty="0"/>
          </a:p>
          <a:p>
            <a:pPr marL="0" indent="0">
              <a:buNone/>
            </a:pPr>
            <a:endParaRPr lang="en-US" altLang="ja-JP" dirty="0"/>
          </a:p>
          <a:p>
            <a:pPr marL="0" indent="0">
              <a:buNone/>
            </a:pPr>
            <a:r>
              <a:rPr lang="ja-JP" altLang="en-US" sz="4000" dirty="0"/>
              <a:t>→自発的に行動を起こそうとする意欲を引きだす要因</a:t>
            </a:r>
            <a:endParaRPr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24</a:t>
            </a:fld>
            <a:endParaRPr kumimoji="1" lang="ja-JP" altLang="en-US" dirty="0"/>
          </a:p>
        </p:txBody>
      </p:sp>
      <p:sp>
        <p:nvSpPr>
          <p:cNvPr id="6" name="正方形/長方形 5"/>
          <p:cNvSpPr/>
          <p:nvPr/>
        </p:nvSpPr>
        <p:spPr>
          <a:xfrm>
            <a:off x="467544" y="2204864"/>
            <a:ext cx="8136904" cy="1584176"/>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453616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332656"/>
            <a:ext cx="7128792" cy="850106"/>
          </a:xfrm>
        </p:spPr>
        <p:txBody>
          <a:bodyPr>
            <a:noAutofit/>
          </a:bodyPr>
          <a:lstStyle/>
          <a:p>
            <a:r>
              <a:rPr lang="ja-JP" altLang="en-US" sz="4400" dirty="0"/>
              <a:t>心理学での動機づけの種類</a:t>
            </a:r>
            <a:endParaRPr kumimoji="1" lang="ja-JP" altLang="en-US" dirty="0"/>
          </a:p>
        </p:txBody>
      </p:sp>
      <p:sp>
        <p:nvSpPr>
          <p:cNvPr id="3" name="コンテンツ プレースホルダー 2"/>
          <p:cNvSpPr>
            <a:spLocks noGrp="1"/>
          </p:cNvSpPr>
          <p:nvPr>
            <p:ph sz="quarter" idx="1"/>
          </p:nvPr>
        </p:nvSpPr>
        <p:spPr>
          <a:xfrm>
            <a:off x="395536" y="2492896"/>
            <a:ext cx="7992888" cy="1728192"/>
          </a:xfrm>
          <a:ln>
            <a:prstDash val="lgDash"/>
          </a:ln>
        </p:spPr>
        <p:style>
          <a:lnRef idx="2">
            <a:schemeClr val="accent1"/>
          </a:lnRef>
          <a:fillRef idx="1">
            <a:schemeClr val="lt1"/>
          </a:fillRef>
          <a:effectRef idx="0">
            <a:schemeClr val="accent1"/>
          </a:effectRef>
          <a:fontRef idx="minor">
            <a:schemeClr val="dk1"/>
          </a:fontRef>
        </p:style>
        <p:txBody>
          <a:bodyPr>
            <a:normAutofit/>
          </a:bodyPr>
          <a:lstStyle/>
          <a:p>
            <a:pPr marL="457200" lvl="1" indent="0">
              <a:buNone/>
            </a:pPr>
            <a:r>
              <a:rPr lang="ja-JP" altLang="en-US" sz="3200" dirty="0"/>
              <a:t>何かに対する興味を満足させるため、もしくは達成感を得るために自己目的的に行動している状態　　　　　　</a:t>
            </a:r>
            <a:r>
              <a:rPr lang="ja-JP" altLang="en-US" sz="3200" dirty="0" smtClean="0"/>
              <a:t>　　　　（</a:t>
            </a:r>
            <a:r>
              <a:rPr lang="ja-JP" altLang="en-US" sz="3200" dirty="0"/>
              <a:t>上淵</a:t>
            </a:r>
            <a:r>
              <a:rPr lang="ja-JP" altLang="en-US" sz="3200" dirty="0" smtClean="0"/>
              <a:t>氏）</a:t>
            </a:r>
            <a:endParaRPr lang="en-US" altLang="ja-JP" sz="3200"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25</a:t>
            </a:fld>
            <a:endParaRPr kumimoji="1" lang="ja-JP" altLang="en-US" dirty="0"/>
          </a:p>
        </p:txBody>
      </p:sp>
      <p:sp>
        <p:nvSpPr>
          <p:cNvPr id="6" name="正方形/長方形 4"/>
          <p:cNvSpPr/>
          <p:nvPr/>
        </p:nvSpPr>
        <p:spPr>
          <a:xfrm>
            <a:off x="683568" y="1700808"/>
            <a:ext cx="3371436" cy="646331"/>
          </a:xfrm>
          <a:prstGeom prst="rect">
            <a:avLst/>
          </a:prstGeom>
        </p:spPr>
        <p:txBody>
          <a:bodyPr wrap="none">
            <a:spAutoFit/>
          </a:bodyPr>
          <a:lstStyle/>
          <a:p>
            <a:pPr lvl="0">
              <a:spcBef>
                <a:spcPts val="600"/>
              </a:spcBef>
              <a:buClr>
                <a:srgbClr val="2DA2BF"/>
              </a:buClr>
              <a:buSzPct val="70000"/>
            </a:pPr>
            <a:r>
              <a:rPr lang="ja-JP" altLang="en-US" sz="3600" dirty="0">
                <a:solidFill>
                  <a:prstClr val="black"/>
                </a:solidFill>
              </a:rPr>
              <a:t>内発的動機づけ</a:t>
            </a:r>
          </a:p>
        </p:txBody>
      </p:sp>
      <p:pic>
        <p:nvPicPr>
          <p:cNvPr id="9"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4397896"/>
            <a:ext cx="2160240" cy="2160240"/>
          </a:xfrm>
          <a:prstGeom prst="rect">
            <a:avLst/>
          </a:prstGeom>
        </p:spPr>
      </p:pic>
      <p:sp>
        <p:nvSpPr>
          <p:cNvPr id="10" name="円形吹き出し 7"/>
          <p:cNvSpPr/>
          <p:nvPr/>
        </p:nvSpPr>
        <p:spPr>
          <a:xfrm>
            <a:off x="323528" y="4397896"/>
            <a:ext cx="4320480" cy="1767408"/>
          </a:xfrm>
          <a:prstGeom prst="wedgeEllipseCallout">
            <a:avLst>
              <a:gd name="adj1" fmla="val 54968"/>
              <a:gd name="adj2" fmla="val 426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a:t>工作が</a:t>
            </a:r>
            <a:r>
              <a:rPr lang="ja-JP" altLang="en-US" sz="2800" dirty="0"/>
              <a:t>楽</a:t>
            </a:r>
            <a:r>
              <a:rPr lang="ja-JP" altLang="en-US" sz="2800"/>
              <a:t>しい</a:t>
            </a:r>
            <a:endParaRPr kumimoji="1" lang="en-US" altLang="ja-JP" sz="2800" dirty="0"/>
          </a:p>
        </p:txBody>
      </p:sp>
    </p:spTree>
    <p:extLst>
      <p:ext uri="{BB962C8B-B14F-4D97-AF65-F5344CB8AC3E}">
        <p14:creationId xmlns:p14="http://schemas.microsoft.com/office/powerpoint/2010/main" val="23617013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4400" dirty="0">
                <a:solidFill>
                  <a:srgbClr val="464646"/>
                </a:solidFill>
              </a:rPr>
              <a:t>心理学での動機づけの種類</a:t>
            </a:r>
            <a:endParaRPr kumimoji="1" lang="ja-JP" altLang="en-US" dirty="0"/>
          </a:p>
        </p:txBody>
      </p:sp>
      <p:sp>
        <p:nvSpPr>
          <p:cNvPr id="3" name="コンテンツ プレースホルダー 2"/>
          <p:cNvSpPr>
            <a:spLocks noGrp="1"/>
          </p:cNvSpPr>
          <p:nvPr>
            <p:ph sz="quarter" idx="1"/>
          </p:nvPr>
        </p:nvSpPr>
        <p:spPr>
          <a:xfrm>
            <a:off x="537228" y="2564904"/>
            <a:ext cx="7467600" cy="1080120"/>
          </a:xfrm>
          <a:ln>
            <a:solidFill>
              <a:schemeClr val="accent1"/>
            </a:solidFill>
            <a:prstDash val="lgDash"/>
          </a:ln>
        </p:spPr>
        <p:style>
          <a:lnRef idx="2">
            <a:schemeClr val="accent1"/>
          </a:lnRef>
          <a:fillRef idx="1">
            <a:schemeClr val="lt1"/>
          </a:fillRef>
          <a:effectRef idx="0">
            <a:schemeClr val="accent1"/>
          </a:effectRef>
          <a:fontRef idx="minor">
            <a:schemeClr val="dk1"/>
          </a:fontRef>
        </p:style>
        <p:txBody>
          <a:bodyPr/>
          <a:lstStyle/>
          <a:p>
            <a:pPr marL="457200" lvl="1" indent="0">
              <a:buClr>
                <a:srgbClr val="2DA2BF"/>
              </a:buClr>
              <a:buNone/>
            </a:pPr>
            <a:r>
              <a:rPr lang="ja-JP" altLang="en-US" sz="3200" dirty="0" smtClean="0">
                <a:solidFill>
                  <a:prstClr val="black"/>
                </a:solidFill>
              </a:rPr>
              <a:t>外的</a:t>
            </a:r>
            <a:r>
              <a:rPr lang="ja-JP" altLang="en-US" sz="3200" dirty="0">
                <a:solidFill>
                  <a:prstClr val="black"/>
                </a:solidFill>
              </a:rPr>
              <a:t>要因によって動機づけられている行動を</a:t>
            </a:r>
            <a:r>
              <a:rPr lang="ja-JP" altLang="en-US" sz="3200" dirty="0" smtClean="0">
                <a:solidFill>
                  <a:prstClr val="black"/>
                </a:solidFill>
              </a:rPr>
              <a:t>さす　　　　　　　　　（</a:t>
            </a:r>
            <a:r>
              <a:rPr lang="ja-JP" altLang="en-US" sz="3200" dirty="0">
                <a:solidFill>
                  <a:prstClr val="black"/>
                </a:solidFill>
              </a:rPr>
              <a:t>長沼氏</a:t>
            </a:r>
            <a:r>
              <a:rPr lang="ja-JP" altLang="en-US" sz="3200" dirty="0" smtClean="0">
                <a:solidFill>
                  <a:prstClr val="black"/>
                </a:solidFill>
              </a:rPr>
              <a:t>）</a:t>
            </a:r>
            <a:endParaRPr lang="en-US" altLang="ja-JP" sz="3200" dirty="0">
              <a:solidFill>
                <a:prstClr val="black"/>
              </a:solidFill>
            </a:endParaRPr>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26</a:t>
            </a:fld>
            <a:endParaRPr kumimoji="1" lang="ja-JP" altLang="en-US" dirty="0"/>
          </a:p>
        </p:txBody>
      </p:sp>
      <p:sp>
        <p:nvSpPr>
          <p:cNvPr id="10" name="正方形/長方形 4"/>
          <p:cNvSpPr/>
          <p:nvPr/>
        </p:nvSpPr>
        <p:spPr>
          <a:xfrm>
            <a:off x="899592" y="1772816"/>
            <a:ext cx="3371436" cy="646331"/>
          </a:xfrm>
          <a:prstGeom prst="rect">
            <a:avLst/>
          </a:prstGeom>
        </p:spPr>
        <p:txBody>
          <a:bodyPr wrap="none">
            <a:spAutoFit/>
          </a:bodyPr>
          <a:lstStyle/>
          <a:p>
            <a:pPr lvl="0">
              <a:spcBef>
                <a:spcPts val="600"/>
              </a:spcBef>
              <a:buClr>
                <a:srgbClr val="2DA2BF"/>
              </a:buClr>
              <a:buSzPct val="70000"/>
            </a:pPr>
            <a:r>
              <a:rPr lang="ja-JP" altLang="en-US" sz="3600" dirty="0">
                <a:solidFill>
                  <a:prstClr val="black"/>
                </a:solidFill>
              </a:rPr>
              <a:t>外発的動機づけ</a:t>
            </a:r>
            <a:endParaRPr lang="en-US" altLang="ja-JP" sz="3600" dirty="0">
              <a:solidFill>
                <a:prstClr val="black"/>
              </a:solidFill>
            </a:endParaRPr>
          </a:p>
        </p:txBody>
      </p:sp>
      <p:pic>
        <p:nvPicPr>
          <p:cNvPr id="11"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112" y="3861048"/>
            <a:ext cx="2308860" cy="2514600"/>
          </a:xfrm>
          <a:prstGeom prst="rect">
            <a:avLst/>
          </a:prstGeom>
        </p:spPr>
      </p:pic>
      <p:pic>
        <p:nvPicPr>
          <p:cNvPr id="12" name="図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4215408"/>
            <a:ext cx="2160240" cy="2160240"/>
          </a:xfrm>
          <a:prstGeom prst="rect">
            <a:avLst/>
          </a:prstGeom>
        </p:spPr>
      </p:pic>
      <p:sp>
        <p:nvSpPr>
          <p:cNvPr id="16" name="円形吹き出し 13"/>
          <p:cNvSpPr/>
          <p:nvPr/>
        </p:nvSpPr>
        <p:spPr>
          <a:xfrm>
            <a:off x="3923928" y="3789040"/>
            <a:ext cx="1584176" cy="1080120"/>
          </a:xfrm>
          <a:prstGeom prst="wedgeEllipseCallout">
            <a:avLst>
              <a:gd name="adj1" fmla="val 55397"/>
              <a:gd name="adj2" fmla="val 433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dirty="0" smtClean="0"/>
              <a:t>報酬</a:t>
            </a:r>
            <a:endParaRPr kumimoji="1" lang="ja-JP" altLang="en-US" sz="3600" dirty="0"/>
          </a:p>
        </p:txBody>
      </p:sp>
      <p:sp>
        <p:nvSpPr>
          <p:cNvPr id="17" name="円形吹き出し 14"/>
          <p:cNvSpPr/>
          <p:nvPr/>
        </p:nvSpPr>
        <p:spPr>
          <a:xfrm>
            <a:off x="3131840" y="5295528"/>
            <a:ext cx="1944216" cy="941784"/>
          </a:xfrm>
          <a:prstGeom prst="wedgeEllipseCallout">
            <a:avLst>
              <a:gd name="adj1" fmla="val -59359"/>
              <a:gd name="adj2" fmla="val -2736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smtClean="0"/>
              <a:t>罰</a:t>
            </a:r>
            <a:endParaRPr kumimoji="1" lang="ja-JP" altLang="en-US" sz="4800" dirty="0"/>
          </a:p>
        </p:txBody>
      </p:sp>
    </p:spTree>
    <p:extLst>
      <p:ext uri="{BB962C8B-B14F-4D97-AF65-F5344CB8AC3E}">
        <p14:creationId xmlns:p14="http://schemas.microsoft.com/office/powerpoint/2010/main" val="395590926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4816E2D-72A6-4A48-AA0B-47A7D3C9B800}" type="slidenum">
              <a:rPr kumimoji="1" lang="ja-JP" altLang="en-US" sz="2400" smtClean="0"/>
              <a:t>27</a:t>
            </a:fld>
            <a:endParaRPr kumimoji="1" lang="ja-JP" altLang="en-US" dirty="0"/>
          </a:p>
        </p:txBody>
      </p:sp>
      <p:sp>
        <p:nvSpPr>
          <p:cNvPr id="3" name="コンテンツ プレースホルダー 2"/>
          <p:cNvSpPr>
            <a:spLocks noGrp="1"/>
          </p:cNvSpPr>
          <p:nvPr>
            <p:ph sz="quarter" idx="4294967295"/>
          </p:nvPr>
        </p:nvSpPr>
        <p:spPr>
          <a:xfrm>
            <a:off x="539552" y="1124744"/>
            <a:ext cx="7467600" cy="4103687"/>
          </a:xfrm>
        </p:spPr>
        <p:txBody>
          <a:bodyPr>
            <a:normAutofit lnSpcReduction="10000"/>
          </a:bodyPr>
          <a:lstStyle/>
          <a:p>
            <a:pPr marL="0" indent="0">
              <a:buNone/>
            </a:pPr>
            <a:r>
              <a:rPr lang="ja-JP" altLang="en-US" sz="3200" dirty="0"/>
              <a:t>外発的動機付けとの境界線的な要素</a:t>
            </a:r>
            <a:r>
              <a:rPr lang="en-US" altLang="ja-JP" sz="3200" dirty="0"/>
              <a:t>(</a:t>
            </a:r>
            <a:r>
              <a:rPr lang="ja-JP" altLang="en-US" sz="3200" dirty="0"/>
              <a:t>報酬</a:t>
            </a:r>
            <a:r>
              <a:rPr lang="en-US" altLang="ja-JP" sz="3200" dirty="0"/>
              <a:t>)</a:t>
            </a:r>
            <a:r>
              <a:rPr lang="ja-JP" altLang="en-US" sz="3200" dirty="0"/>
              <a:t>を求めるうちに、内発的動機付けを駆動させるような</a:t>
            </a:r>
            <a:r>
              <a:rPr lang="ja-JP" altLang="en-US" sz="3200"/>
              <a:t>メカニズム。</a:t>
            </a:r>
            <a:endParaRPr lang="en-US" altLang="ja-JP" sz="3200" dirty="0"/>
          </a:p>
          <a:p>
            <a:pPr marL="0" indent="0">
              <a:buNone/>
            </a:pPr>
            <a:r>
              <a:rPr lang="ja-JP" altLang="en-US" sz="3200" dirty="0"/>
              <a:t>　　　　　　　　　　　　　　　　　　　　</a:t>
            </a:r>
            <a:r>
              <a:rPr lang="en-US" altLang="ja-JP" sz="3200"/>
              <a:t>(</a:t>
            </a:r>
            <a:r>
              <a:rPr lang="ja-JP" altLang="en-US" sz="3200" dirty="0"/>
              <a:t>井上氏</a:t>
            </a:r>
            <a:r>
              <a:rPr lang="en-US" altLang="ja-JP" sz="3200" dirty="0"/>
              <a:t>)</a:t>
            </a:r>
          </a:p>
          <a:p>
            <a:endParaRPr lang="en-US" altLang="ja-JP" dirty="0"/>
          </a:p>
          <a:p>
            <a:pPr marL="0" indent="0">
              <a:buNone/>
            </a:pPr>
            <a:endParaRPr lang="en-US" altLang="ja-JP" dirty="0"/>
          </a:p>
          <a:p>
            <a:pPr marL="0" indent="0">
              <a:buNone/>
            </a:pPr>
            <a:endParaRPr lang="en-US" altLang="ja-JP" dirty="0"/>
          </a:p>
          <a:p>
            <a:pPr marL="0" indent="0">
              <a:buNone/>
            </a:pPr>
            <a:r>
              <a:rPr lang="ja-JP" altLang="en-US" sz="4000" dirty="0">
                <a:solidFill>
                  <a:srgbClr val="FF0000"/>
                </a:solidFill>
              </a:rPr>
              <a:t>　つまり内発的動機付けが重要！</a:t>
            </a:r>
            <a:endParaRPr lang="en-US" altLang="ja-JP" sz="4000" dirty="0">
              <a:solidFill>
                <a:srgbClr val="FF0000"/>
              </a:solidFill>
            </a:endParaRPr>
          </a:p>
        </p:txBody>
      </p:sp>
      <p:sp>
        <p:nvSpPr>
          <p:cNvPr id="5" name="正方形/長方形 1"/>
          <p:cNvSpPr/>
          <p:nvPr/>
        </p:nvSpPr>
        <p:spPr>
          <a:xfrm>
            <a:off x="539552" y="1124744"/>
            <a:ext cx="7056784" cy="1944216"/>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338669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188640"/>
            <a:ext cx="1908212" cy="936104"/>
          </a:xfrm>
        </p:spPr>
        <p:txBody>
          <a:bodyPr>
            <a:noAutofit/>
          </a:bodyPr>
          <a:lstStyle/>
          <a:p>
            <a:r>
              <a:rPr lang="ja-JP" altLang="en-US" sz="4000" dirty="0"/>
              <a:t>不足点</a:t>
            </a:r>
            <a:endParaRPr kumimoji="1" lang="ja-JP" altLang="en-US" dirty="0"/>
          </a:p>
        </p:txBody>
      </p:sp>
      <p:graphicFrame>
        <p:nvGraphicFramePr>
          <p:cNvPr id="5" name="コンテンツ プレースホルダー 4"/>
          <p:cNvGraphicFramePr>
            <a:graphicFrameLocks noGrp="1"/>
          </p:cNvGraphicFramePr>
          <p:nvPr>
            <p:ph sz="quarter" idx="1"/>
            <p:extLst>
              <p:ext uri="{D42A27DB-BD31-4B8C-83A1-F6EECF244321}">
                <p14:modId xmlns:p14="http://schemas.microsoft.com/office/powerpoint/2010/main" val="3349598838"/>
              </p:ext>
            </p:extLst>
          </p:nvPr>
        </p:nvGraphicFramePr>
        <p:xfrm>
          <a:off x="285917" y="1333889"/>
          <a:ext cx="8219256" cy="1756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28</a:t>
            </a:fld>
            <a:endParaRPr kumimoji="1" lang="ja-JP" altLang="en-US" dirty="0"/>
          </a:p>
        </p:txBody>
      </p:sp>
      <p:sp>
        <p:nvSpPr>
          <p:cNvPr id="6" name="テキスト ボックス 5"/>
          <p:cNvSpPr txBox="1"/>
          <p:nvPr/>
        </p:nvSpPr>
        <p:spPr>
          <a:xfrm>
            <a:off x="1299201" y="4795470"/>
            <a:ext cx="6192688" cy="1323439"/>
          </a:xfrm>
          <a:prstGeom prst="rect">
            <a:avLst/>
          </a:prstGeom>
          <a:noFill/>
          <a:ln w="57150">
            <a:solidFill>
              <a:schemeClr val="accent1"/>
            </a:solidFill>
            <a:prstDash val="dash"/>
          </a:ln>
        </p:spPr>
        <p:txBody>
          <a:bodyPr wrap="square" rtlCol="0">
            <a:spAutoFit/>
          </a:bodyPr>
          <a:lstStyle/>
          <a:p>
            <a:r>
              <a:rPr kumimoji="1" lang="ja-JP" altLang="en-US" sz="4000" dirty="0" smtClean="0">
                <a:solidFill>
                  <a:schemeClr val="accent6">
                    <a:lumMod val="75000"/>
                  </a:schemeClr>
                </a:solidFill>
              </a:rPr>
              <a:t>動機づけの効果</a:t>
            </a:r>
            <a:r>
              <a:rPr kumimoji="1" lang="ja-JP" altLang="en-US" sz="4000" dirty="0" smtClean="0"/>
              <a:t>については</a:t>
            </a:r>
            <a:endParaRPr kumimoji="1" lang="en-US" altLang="ja-JP" sz="4000" dirty="0" smtClean="0"/>
          </a:p>
          <a:p>
            <a:r>
              <a:rPr kumimoji="1" lang="ja-JP" altLang="en-US" sz="4000" dirty="0" smtClean="0"/>
              <a:t>明確になっていない</a:t>
            </a:r>
            <a:endParaRPr kumimoji="1" lang="ja-JP" altLang="en-US" sz="4000" dirty="0"/>
          </a:p>
        </p:txBody>
      </p:sp>
      <p:sp>
        <p:nvSpPr>
          <p:cNvPr id="7" name="下矢印 6"/>
          <p:cNvSpPr/>
          <p:nvPr/>
        </p:nvSpPr>
        <p:spPr>
          <a:xfrm>
            <a:off x="2699792" y="3645024"/>
            <a:ext cx="3600400" cy="720080"/>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1" name="爆発 1 10"/>
          <p:cNvSpPr/>
          <p:nvPr/>
        </p:nvSpPr>
        <p:spPr>
          <a:xfrm>
            <a:off x="1979712" y="3465004"/>
            <a:ext cx="5040560" cy="108012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爆発 2 11"/>
          <p:cNvSpPr/>
          <p:nvPr/>
        </p:nvSpPr>
        <p:spPr>
          <a:xfrm>
            <a:off x="1263197" y="3068960"/>
            <a:ext cx="6264696" cy="1296144"/>
          </a:xfrm>
          <a:prstGeom prst="irregularSeal2">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10" name="テキスト ボックス 9"/>
          <p:cNvSpPr txBox="1"/>
          <p:nvPr/>
        </p:nvSpPr>
        <p:spPr>
          <a:xfrm>
            <a:off x="3563888" y="3486151"/>
            <a:ext cx="1404156" cy="523220"/>
          </a:xfrm>
          <a:prstGeom prst="rect">
            <a:avLst/>
          </a:prstGeom>
          <a:noFill/>
        </p:spPr>
        <p:txBody>
          <a:bodyPr wrap="square" rtlCol="0">
            <a:spAutoFit/>
          </a:bodyPr>
          <a:lstStyle/>
          <a:p>
            <a:pPr algn="ctr"/>
            <a:r>
              <a:rPr kumimoji="1" lang="ja-JP" altLang="en-US" sz="2800" dirty="0" smtClean="0"/>
              <a:t>しかし</a:t>
            </a:r>
            <a:endParaRPr kumimoji="1" lang="ja-JP" altLang="en-US" sz="2800" dirty="0"/>
          </a:p>
        </p:txBody>
      </p:sp>
    </p:spTree>
    <p:extLst>
      <p:ext uri="{BB962C8B-B14F-4D97-AF65-F5344CB8AC3E}">
        <p14:creationId xmlns:p14="http://schemas.microsoft.com/office/powerpoint/2010/main" val="24958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404664"/>
            <a:ext cx="1368152" cy="868958"/>
          </a:xfrm>
        </p:spPr>
        <p:txBody>
          <a:bodyPr/>
          <a:lstStyle/>
          <a:p>
            <a:r>
              <a:rPr lang="ja-JP" altLang="en-US" sz="4000" dirty="0"/>
              <a:t>目次</a:t>
            </a:r>
            <a:endParaRPr kumimoji="1" lang="ja-JP" altLang="en-US" dirty="0"/>
          </a:p>
        </p:txBody>
      </p:sp>
      <p:sp>
        <p:nvSpPr>
          <p:cNvPr id="3" name="コンテンツ プレースホルダー 2"/>
          <p:cNvSpPr>
            <a:spLocks noGrp="1"/>
          </p:cNvSpPr>
          <p:nvPr>
            <p:ph sz="quarter" idx="1"/>
          </p:nvPr>
        </p:nvSpPr>
        <p:spPr/>
        <p:txBody>
          <a:bodyPr>
            <a:normAutofit/>
          </a:bodyPr>
          <a:lstStyle/>
          <a:p>
            <a:pPr marL="457200" indent="-457200">
              <a:buFont typeface="+mj-lt"/>
              <a:buAutoNum type="arabicPeriod"/>
            </a:pPr>
            <a:r>
              <a:rPr lang="ja-JP" altLang="en-US" dirty="0"/>
              <a:t>はじめに</a:t>
            </a:r>
            <a:endParaRPr lang="en-US" altLang="ja-JP" dirty="0"/>
          </a:p>
          <a:p>
            <a:pPr marL="457200" indent="-457200">
              <a:buFont typeface="+mj-lt"/>
              <a:buAutoNum type="arabicPeriod"/>
            </a:pPr>
            <a:r>
              <a:rPr lang="ja-JP" altLang="en-US" dirty="0"/>
              <a:t>ゲーミフィケーションと</a:t>
            </a:r>
            <a:r>
              <a:rPr lang="ja-JP" altLang="en-US" dirty="0" smtClean="0"/>
              <a:t>は</a:t>
            </a:r>
            <a:endParaRPr lang="en-US" altLang="ja-JP" dirty="0"/>
          </a:p>
          <a:p>
            <a:pPr marL="457200" indent="-457200">
              <a:buFont typeface="+mj-lt"/>
              <a:buAutoNum type="arabicPeriod"/>
            </a:pPr>
            <a:r>
              <a:rPr lang="ja-JP" altLang="en-US" dirty="0"/>
              <a:t>現状</a:t>
            </a:r>
            <a:r>
              <a:rPr lang="ja-JP" altLang="en-US" dirty="0" smtClean="0"/>
              <a:t>分析</a:t>
            </a:r>
            <a:endParaRPr lang="en-US" altLang="ja-JP" dirty="0"/>
          </a:p>
          <a:p>
            <a:pPr marL="742950" indent="-742950">
              <a:buFont typeface="+mj-lt"/>
              <a:buAutoNum type="arabicPeriod"/>
            </a:pPr>
            <a:r>
              <a:rPr lang="ja-JP" altLang="en-US" sz="4400" dirty="0">
                <a:solidFill>
                  <a:schemeClr val="accent1"/>
                </a:solidFill>
              </a:rPr>
              <a:t>問題意識</a:t>
            </a:r>
            <a:endParaRPr lang="en-US" altLang="ja-JP" sz="4400" dirty="0">
              <a:solidFill>
                <a:schemeClr val="accent1"/>
              </a:solidFill>
            </a:endParaRPr>
          </a:p>
          <a:p>
            <a:pPr marL="457200" indent="-457200">
              <a:buFont typeface="+mj-lt"/>
              <a:buAutoNum type="arabicPeriod"/>
            </a:pPr>
            <a:r>
              <a:rPr lang="ja-JP" altLang="en-US" dirty="0" smtClean="0"/>
              <a:t>研究目的</a:t>
            </a:r>
            <a:endParaRPr lang="en-US" altLang="ja-JP" dirty="0"/>
          </a:p>
          <a:p>
            <a:pPr marL="457200" indent="-457200">
              <a:buFont typeface="+mj-lt"/>
              <a:buAutoNum type="arabicPeriod"/>
            </a:pPr>
            <a:r>
              <a:rPr lang="ja-JP" altLang="en-US" dirty="0"/>
              <a:t>仮説の導出</a:t>
            </a:r>
            <a:endParaRPr lang="en-US" altLang="ja-JP" dirty="0"/>
          </a:p>
          <a:p>
            <a:pPr marL="457200" indent="-457200">
              <a:buFont typeface="+mj-lt"/>
              <a:buAutoNum type="arabicPeriod"/>
            </a:pPr>
            <a:r>
              <a:rPr lang="ja-JP" altLang="en-US" dirty="0" smtClean="0"/>
              <a:t>仮説</a:t>
            </a:r>
            <a:endParaRPr lang="en-US" altLang="ja-JP" dirty="0"/>
          </a:p>
          <a:p>
            <a:pPr marL="457200" indent="-457200">
              <a:buFont typeface="+mj-lt"/>
              <a:buAutoNum type="arabicPeriod"/>
            </a:pPr>
            <a:r>
              <a:rPr lang="ja-JP" altLang="en-US" dirty="0"/>
              <a:t>結果の方向性</a:t>
            </a:r>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29</a:t>
            </a:fld>
            <a:endParaRPr kumimoji="1" lang="ja-JP" altLang="en-US" dirty="0"/>
          </a:p>
        </p:txBody>
      </p:sp>
    </p:spTree>
    <p:extLst>
      <p:ext uri="{BB962C8B-B14F-4D97-AF65-F5344CB8AC3E}">
        <p14:creationId xmlns:p14="http://schemas.microsoft.com/office/powerpoint/2010/main" val="26484466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59976">
            <a:off x="4283968" y="3501008"/>
            <a:ext cx="3863243" cy="2429884"/>
          </a:xfrm>
          <a:prstGeom prst="rect">
            <a:avLst/>
          </a:prstGeom>
        </p:spPr>
      </p:pic>
      <p:pic>
        <p:nvPicPr>
          <p:cNvPr id="8"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186931">
            <a:off x="321885" y="3416766"/>
            <a:ext cx="3520759" cy="2003590"/>
          </a:xfrm>
          <a:prstGeom prst="rect">
            <a:avLst/>
          </a:prstGeom>
        </p:spPr>
      </p:pic>
      <p:sp>
        <p:nvSpPr>
          <p:cNvPr id="5" name="コンテンツ プレースホルダー 4"/>
          <p:cNvSpPr>
            <a:spLocks noGrp="1"/>
          </p:cNvSpPr>
          <p:nvPr>
            <p:ph sz="quarter" idx="1"/>
          </p:nvPr>
        </p:nvSpPr>
        <p:spPr>
          <a:xfrm>
            <a:off x="553485" y="980728"/>
            <a:ext cx="8229600" cy="2736304"/>
          </a:xfrm>
        </p:spPr>
        <p:txBody>
          <a:bodyPr>
            <a:normAutofit lnSpcReduction="10000"/>
          </a:bodyPr>
          <a:lstStyle/>
          <a:p>
            <a:pPr marL="0" indent="0">
              <a:buNone/>
            </a:pPr>
            <a:r>
              <a:rPr lang="en-US" altLang="ja-JP" sz="3900" dirty="0"/>
              <a:t>2014</a:t>
            </a:r>
            <a:r>
              <a:rPr lang="ja-JP" altLang="en-US" sz="3900" dirty="0"/>
              <a:t>年までに</a:t>
            </a:r>
            <a:r>
              <a:rPr lang="en-US" altLang="ja-JP" sz="3900" dirty="0"/>
              <a:t>Global </a:t>
            </a:r>
            <a:r>
              <a:rPr lang="ja-JP" altLang="en-US" sz="3900" dirty="0" smtClean="0"/>
              <a:t>企業</a:t>
            </a:r>
            <a:r>
              <a:rPr lang="en-US" altLang="ja-JP" sz="3900" dirty="0" smtClean="0"/>
              <a:t>2000</a:t>
            </a:r>
            <a:r>
              <a:rPr lang="ja-JP" altLang="en-US" sz="3900" dirty="0" smtClean="0"/>
              <a:t>社の内</a:t>
            </a:r>
            <a:r>
              <a:rPr lang="en-US" altLang="ja-JP" sz="3900" dirty="0" smtClean="0"/>
              <a:t>70</a:t>
            </a:r>
            <a:r>
              <a:rPr lang="en-US" altLang="ja-JP" sz="3900" dirty="0"/>
              <a:t>%</a:t>
            </a:r>
            <a:r>
              <a:rPr lang="ja-JP" altLang="en-US" sz="3900" dirty="0"/>
              <a:t>以上が、</a:t>
            </a:r>
            <a:r>
              <a:rPr lang="ja-JP" altLang="en-US" sz="3900" dirty="0">
                <a:solidFill>
                  <a:schemeClr val="accent2"/>
                </a:solidFill>
              </a:rPr>
              <a:t>ゲーム化</a:t>
            </a:r>
            <a:r>
              <a:rPr lang="ja-JP" altLang="en-US" sz="3900" dirty="0"/>
              <a:t>されたアプリケーションを少なくとも</a:t>
            </a:r>
            <a:r>
              <a:rPr lang="en-US" altLang="ja-JP" sz="3900" dirty="0"/>
              <a:t>1</a:t>
            </a:r>
            <a:r>
              <a:rPr lang="ja-JP" altLang="en-US" sz="3900" dirty="0"/>
              <a:t>つは導入している。 </a:t>
            </a:r>
          </a:p>
          <a:p>
            <a:pPr marL="0" indent="0">
              <a:buNone/>
            </a:pPr>
            <a:r>
              <a:rPr kumimoji="1" lang="ja-JP" altLang="en-US" dirty="0"/>
              <a:t>　　　　　　　　　</a:t>
            </a:r>
            <a:r>
              <a:rPr lang="ja-JP" altLang="en-US" dirty="0"/>
              <a:t>　　　　　　　　　　</a:t>
            </a:r>
            <a:r>
              <a:rPr kumimoji="1" lang="ja-JP" altLang="en-US" dirty="0"/>
              <a:t>（ガートナー社　発表　２０１２年）</a:t>
            </a:r>
          </a:p>
        </p:txBody>
      </p:sp>
      <p:sp>
        <p:nvSpPr>
          <p:cNvPr id="2" name="スライド番号プレースホルダー 1"/>
          <p:cNvSpPr>
            <a:spLocks noGrp="1"/>
          </p:cNvSpPr>
          <p:nvPr>
            <p:ph type="sldNum" sz="quarter" idx="15"/>
          </p:nvPr>
        </p:nvSpPr>
        <p:spPr/>
        <p:txBody>
          <a:bodyPr/>
          <a:lstStyle/>
          <a:p>
            <a:fld id="{F4816E2D-72A6-4A48-AA0B-47A7D3C9B800}" type="slidenum">
              <a:rPr kumimoji="1" lang="ja-JP" altLang="en-US" sz="2400" smtClean="0"/>
              <a:t>3</a:t>
            </a:fld>
            <a:endParaRPr kumimoji="1" lang="ja-JP" altLang="en-US" sz="2400" dirty="0"/>
          </a:p>
        </p:txBody>
      </p:sp>
      <p:sp>
        <p:nvSpPr>
          <p:cNvPr id="4" name="テキスト ボックス 2"/>
          <p:cNvSpPr txBox="1"/>
          <p:nvPr/>
        </p:nvSpPr>
        <p:spPr>
          <a:xfrm>
            <a:off x="2627784" y="6196662"/>
            <a:ext cx="3528392" cy="369332"/>
          </a:xfrm>
          <a:prstGeom prst="rect">
            <a:avLst/>
          </a:prstGeom>
          <a:noFill/>
        </p:spPr>
        <p:txBody>
          <a:bodyPr wrap="square" rtlCol="0">
            <a:spAutoFit/>
          </a:bodyPr>
          <a:lstStyle/>
          <a:p>
            <a:r>
              <a:rPr kumimoji="1" lang="ja-JP" altLang="en-US" dirty="0" smtClean="0"/>
              <a:t>→企業の注目が集まっている</a:t>
            </a:r>
            <a:endParaRPr kumimoji="1" lang="ja-JP" altLang="en-US" dirty="0"/>
          </a:p>
        </p:txBody>
      </p:sp>
    </p:spTree>
    <p:extLst>
      <p:ext uri="{BB962C8B-B14F-4D97-AF65-F5344CB8AC3E}">
        <p14:creationId xmlns:p14="http://schemas.microsoft.com/office/powerpoint/2010/main" val="203155766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4400" dirty="0"/>
              <a:t>問題意識</a:t>
            </a:r>
            <a:endParaRPr kumimoji="1" lang="ja-JP" altLang="en-US" dirty="0"/>
          </a:p>
        </p:txBody>
      </p:sp>
      <p:sp>
        <p:nvSpPr>
          <p:cNvPr id="3" name="コンテンツ プレースホルダー 2"/>
          <p:cNvSpPr>
            <a:spLocks noGrp="1"/>
          </p:cNvSpPr>
          <p:nvPr>
            <p:ph sz="quarter" idx="1"/>
          </p:nvPr>
        </p:nvSpPr>
        <p:spPr>
          <a:xfrm>
            <a:off x="755576" y="1628800"/>
            <a:ext cx="7416824" cy="2520280"/>
          </a:xfrm>
        </p:spPr>
        <p:txBody>
          <a:bodyPr>
            <a:noAutofit/>
          </a:bodyPr>
          <a:lstStyle/>
          <a:p>
            <a:pPr marL="0" indent="0">
              <a:buNone/>
            </a:pPr>
            <a:r>
              <a:rPr lang="ja-JP" altLang="en-US" sz="3600" dirty="0"/>
              <a:t>ゲーミフィケーションにおける動機づけの効果を明らかにする必要があるのではないか。</a:t>
            </a:r>
            <a:endParaRPr kumimoji="1"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30</a:t>
            </a:fld>
            <a:endParaRPr kumimoji="1" lang="ja-JP" altLang="en-US" dirty="0"/>
          </a:p>
        </p:txBody>
      </p:sp>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3140968"/>
            <a:ext cx="2490037" cy="2980707"/>
          </a:xfrm>
          <a:prstGeom prst="rect">
            <a:avLst/>
          </a:prstGeom>
        </p:spPr>
      </p:pic>
    </p:spTree>
    <p:extLst>
      <p:ext uri="{BB962C8B-B14F-4D97-AF65-F5344CB8AC3E}">
        <p14:creationId xmlns:p14="http://schemas.microsoft.com/office/powerpoint/2010/main" val="34922863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260648"/>
            <a:ext cx="1450504" cy="1012974"/>
          </a:xfrm>
        </p:spPr>
        <p:txBody>
          <a:bodyPr/>
          <a:lstStyle/>
          <a:p>
            <a:r>
              <a:rPr lang="ja-JP" altLang="en-US" sz="4000" dirty="0"/>
              <a:t>目次</a:t>
            </a:r>
            <a:endParaRPr kumimoji="1" lang="ja-JP" altLang="en-US" dirty="0"/>
          </a:p>
        </p:txBody>
      </p:sp>
      <p:sp>
        <p:nvSpPr>
          <p:cNvPr id="3" name="コンテンツ プレースホルダー 2"/>
          <p:cNvSpPr>
            <a:spLocks noGrp="1"/>
          </p:cNvSpPr>
          <p:nvPr>
            <p:ph sz="quarter" idx="1"/>
          </p:nvPr>
        </p:nvSpPr>
        <p:spPr/>
        <p:txBody>
          <a:bodyPr>
            <a:normAutofit/>
          </a:bodyPr>
          <a:lstStyle/>
          <a:p>
            <a:pPr marL="457200" indent="-457200">
              <a:buFont typeface="+mj-lt"/>
              <a:buAutoNum type="arabicPeriod"/>
            </a:pPr>
            <a:r>
              <a:rPr lang="ja-JP" altLang="en-US" dirty="0"/>
              <a:t>はじめに</a:t>
            </a:r>
            <a:endParaRPr lang="en-US" altLang="ja-JP" dirty="0"/>
          </a:p>
          <a:p>
            <a:pPr marL="457200" indent="-457200">
              <a:buFont typeface="+mj-lt"/>
              <a:buAutoNum type="arabicPeriod"/>
            </a:pPr>
            <a:r>
              <a:rPr lang="ja-JP" altLang="en-US" dirty="0"/>
              <a:t>ゲーミフィケーションと</a:t>
            </a:r>
            <a:r>
              <a:rPr lang="ja-JP" altLang="en-US" dirty="0" smtClean="0"/>
              <a:t>は</a:t>
            </a:r>
            <a:endParaRPr lang="en-US" altLang="ja-JP" dirty="0"/>
          </a:p>
          <a:p>
            <a:pPr marL="457200" indent="-457200">
              <a:buFont typeface="+mj-lt"/>
              <a:buAutoNum type="arabicPeriod"/>
            </a:pPr>
            <a:r>
              <a:rPr lang="ja-JP" altLang="en-US" dirty="0"/>
              <a:t>現状</a:t>
            </a:r>
            <a:r>
              <a:rPr lang="ja-JP" altLang="en-US" dirty="0" smtClean="0"/>
              <a:t>分析</a:t>
            </a:r>
            <a:endParaRPr lang="en-US" altLang="ja-JP" dirty="0"/>
          </a:p>
          <a:p>
            <a:pPr marL="457200" indent="-457200">
              <a:buFont typeface="+mj-lt"/>
              <a:buAutoNum type="arabicPeriod"/>
            </a:pPr>
            <a:r>
              <a:rPr lang="ja-JP" altLang="en-US" dirty="0"/>
              <a:t>問題</a:t>
            </a:r>
            <a:r>
              <a:rPr lang="ja-JP" altLang="en-US" dirty="0" smtClean="0"/>
              <a:t>意識</a:t>
            </a:r>
            <a:endParaRPr lang="en-US" altLang="ja-JP" dirty="0"/>
          </a:p>
          <a:p>
            <a:pPr marL="742950" indent="-742950">
              <a:buFont typeface="+mj-lt"/>
              <a:buAutoNum type="arabicPeriod"/>
            </a:pPr>
            <a:r>
              <a:rPr lang="ja-JP" altLang="en-US" sz="4400" dirty="0">
                <a:solidFill>
                  <a:schemeClr val="accent1"/>
                </a:solidFill>
              </a:rPr>
              <a:t>研究目的</a:t>
            </a:r>
            <a:endParaRPr lang="en-US" altLang="ja-JP" b="1" dirty="0">
              <a:solidFill>
                <a:srgbClr val="FF0000"/>
              </a:solidFill>
            </a:endParaRPr>
          </a:p>
          <a:p>
            <a:pPr marL="457200" indent="-457200">
              <a:buFont typeface="+mj-lt"/>
              <a:buAutoNum type="arabicPeriod"/>
            </a:pPr>
            <a:r>
              <a:rPr lang="ja-JP" altLang="en-US" dirty="0"/>
              <a:t>仮説の導出</a:t>
            </a:r>
            <a:endParaRPr lang="en-US" altLang="ja-JP" dirty="0"/>
          </a:p>
          <a:p>
            <a:pPr marL="457200" indent="-457200">
              <a:buFont typeface="+mj-lt"/>
              <a:buAutoNum type="arabicPeriod"/>
            </a:pPr>
            <a:r>
              <a:rPr lang="ja-JP" altLang="en-US" dirty="0" smtClean="0"/>
              <a:t>仮説</a:t>
            </a:r>
            <a:endParaRPr lang="en-US" altLang="ja-JP" dirty="0"/>
          </a:p>
          <a:p>
            <a:pPr marL="457200" indent="-457200">
              <a:buFont typeface="+mj-lt"/>
              <a:buAutoNum type="arabicPeriod"/>
            </a:pPr>
            <a:r>
              <a:rPr lang="ja-JP" altLang="en-US" dirty="0"/>
              <a:t>結果の</a:t>
            </a:r>
            <a:r>
              <a:rPr lang="ja-JP" altLang="en-US" dirty="0" smtClean="0"/>
              <a:t>方向性</a:t>
            </a:r>
            <a:endParaRPr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31</a:t>
            </a:fld>
            <a:endParaRPr kumimoji="1" lang="ja-JP" altLang="en-US" dirty="0"/>
          </a:p>
        </p:txBody>
      </p:sp>
    </p:spTree>
    <p:extLst>
      <p:ext uri="{BB962C8B-B14F-4D97-AF65-F5344CB8AC3E}">
        <p14:creationId xmlns:p14="http://schemas.microsoft.com/office/powerpoint/2010/main" val="97846281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76672"/>
            <a:ext cx="2520280" cy="868958"/>
          </a:xfrm>
        </p:spPr>
        <p:txBody>
          <a:bodyPr>
            <a:noAutofit/>
          </a:bodyPr>
          <a:lstStyle/>
          <a:p>
            <a:r>
              <a:rPr lang="ja-JP" altLang="en-US" sz="4400" dirty="0"/>
              <a:t>研究目的</a:t>
            </a:r>
            <a:endParaRPr kumimoji="1" lang="ja-JP" altLang="en-US" dirty="0"/>
          </a:p>
        </p:txBody>
      </p:sp>
      <p:sp>
        <p:nvSpPr>
          <p:cNvPr id="3" name="コンテンツ プレースホルダー 2"/>
          <p:cNvSpPr>
            <a:spLocks noGrp="1"/>
          </p:cNvSpPr>
          <p:nvPr>
            <p:ph sz="quarter" idx="1"/>
          </p:nvPr>
        </p:nvSpPr>
        <p:spPr>
          <a:xfrm>
            <a:off x="467544" y="1916832"/>
            <a:ext cx="8229600" cy="3196952"/>
          </a:xfrm>
        </p:spPr>
        <p:txBody>
          <a:bodyPr/>
          <a:lstStyle/>
          <a:p>
            <a:pPr marL="0" indent="0">
              <a:buNone/>
            </a:pPr>
            <a:r>
              <a:rPr lang="ja-JP" altLang="en-US" sz="3600" dirty="0" smtClean="0"/>
              <a:t>ゲーミフィケーション</a:t>
            </a:r>
            <a:r>
              <a:rPr lang="ja-JP" altLang="en-US" sz="3600" dirty="0"/>
              <a:t>に</a:t>
            </a:r>
            <a:r>
              <a:rPr lang="ja-JP" altLang="en-US" sz="3600" dirty="0" smtClean="0"/>
              <a:t>おける内発的動機付け</a:t>
            </a:r>
            <a:r>
              <a:rPr lang="ja-JP" altLang="en-US" sz="3600" dirty="0"/>
              <a:t>の効果を明らかに</a:t>
            </a:r>
            <a:r>
              <a:rPr lang="ja-JP" altLang="en-US" sz="3600" dirty="0" smtClean="0"/>
              <a:t>する</a:t>
            </a:r>
            <a:endParaRPr kumimoji="1" lang="ja-JP" altLang="en-US" dirty="0"/>
          </a:p>
          <a:p>
            <a:pPr marL="0" indent="0">
              <a:buNone/>
            </a:pPr>
            <a:endParaRPr kumimoji="1" lang="en-US" altLang="ja-JP" dirty="0"/>
          </a:p>
          <a:p>
            <a:pPr marL="0" indent="0">
              <a:buNone/>
            </a:pPr>
            <a:r>
              <a:rPr lang="ja-JP" altLang="en-US" sz="3600" dirty="0"/>
              <a:t>それによって企業にもたらされるメリットを明らかにする</a:t>
            </a:r>
            <a:endParaRPr kumimoji="1"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32</a:t>
            </a:fld>
            <a:endParaRPr kumimoji="1" lang="ja-JP" altLang="en-US" dirty="0"/>
          </a:p>
        </p:txBody>
      </p:sp>
    </p:spTree>
    <p:extLst>
      <p:ext uri="{BB962C8B-B14F-4D97-AF65-F5344CB8AC3E}">
        <p14:creationId xmlns:p14="http://schemas.microsoft.com/office/powerpoint/2010/main" val="33932403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548680"/>
            <a:ext cx="1450504" cy="724942"/>
          </a:xfrm>
        </p:spPr>
        <p:txBody>
          <a:bodyPr/>
          <a:lstStyle/>
          <a:p>
            <a:r>
              <a:rPr lang="ja-JP" altLang="en-US" sz="4000" dirty="0"/>
              <a:t>目次</a:t>
            </a:r>
            <a:endParaRPr kumimoji="1" lang="ja-JP" altLang="en-US" dirty="0"/>
          </a:p>
        </p:txBody>
      </p:sp>
      <p:sp>
        <p:nvSpPr>
          <p:cNvPr id="3" name="コンテンツ プレースホルダー 2"/>
          <p:cNvSpPr>
            <a:spLocks noGrp="1"/>
          </p:cNvSpPr>
          <p:nvPr>
            <p:ph sz="quarter" idx="1"/>
          </p:nvPr>
        </p:nvSpPr>
        <p:spPr/>
        <p:txBody>
          <a:bodyPr>
            <a:normAutofit/>
          </a:bodyPr>
          <a:lstStyle/>
          <a:p>
            <a:pPr marL="514350" indent="-514350">
              <a:buFont typeface="+mj-lt"/>
              <a:buAutoNum type="arabicPeriod"/>
            </a:pPr>
            <a:r>
              <a:rPr lang="ja-JP" altLang="en-US" sz="2800" dirty="0"/>
              <a:t>はじめに</a:t>
            </a:r>
            <a:endParaRPr lang="en-US" altLang="ja-JP" dirty="0"/>
          </a:p>
          <a:p>
            <a:pPr marL="514350" indent="-514350">
              <a:buFont typeface="+mj-lt"/>
              <a:buAutoNum type="arabicPeriod"/>
            </a:pPr>
            <a:r>
              <a:rPr lang="ja-JP" altLang="en-US" sz="2800" dirty="0"/>
              <a:t>ゲーミフィケーションとは</a:t>
            </a:r>
            <a:endParaRPr lang="en-US" altLang="ja-JP" dirty="0"/>
          </a:p>
          <a:p>
            <a:pPr marL="514350" indent="-514350">
              <a:buFont typeface="+mj-lt"/>
              <a:buAutoNum type="arabicPeriod"/>
            </a:pPr>
            <a:r>
              <a:rPr lang="ja-JP" altLang="en-US" sz="2800" dirty="0"/>
              <a:t>現状分析</a:t>
            </a:r>
            <a:endParaRPr lang="en-US" altLang="ja-JP" dirty="0"/>
          </a:p>
          <a:p>
            <a:pPr marL="514350" indent="-514350">
              <a:buFont typeface="+mj-lt"/>
              <a:buAutoNum type="arabicPeriod"/>
            </a:pPr>
            <a:r>
              <a:rPr lang="ja-JP" altLang="en-US" sz="2800" dirty="0"/>
              <a:t>問題意識</a:t>
            </a:r>
            <a:endParaRPr lang="en-US" altLang="ja-JP" dirty="0"/>
          </a:p>
          <a:p>
            <a:pPr marL="514350" indent="-514350">
              <a:buFont typeface="+mj-lt"/>
              <a:buAutoNum type="arabicPeriod"/>
            </a:pPr>
            <a:r>
              <a:rPr lang="ja-JP" altLang="en-US" sz="2800" dirty="0"/>
              <a:t>研究目的</a:t>
            </a:r>
            <a:endParaRPr lang="en-US" altLang="ja-JP" dirty="0">
              <a:solidFill>
                <a:schemeClr val="accent1"/>
              </a:solidFill>
            </a:endParaRPr>
          </a:p>
          <a:p>
            <a:pPr marL="742950" indent="-742950">
              <a:buFont typeface="+mj-lt"/>
              <a:buAutoNum type="arabicPeriod"/>
            </a:pPr>
            <a:r>
              <a:rPr lang="ja-JP" altLang="en-US" sz="4400" dirty="0">
                <a:solidFill>
                  <a:schemeClr val="accent1"/>
                </a:solidFill>
              </a:rPr>
              <a:t>仮説の導出</a:t>
            </a:r>
            <a:endParaRPr lang="en-US" altLang="ja-JP" sz="4400" dirty="0">
              <a:solidFill>
                <a:schemeClr val="accent1"/>
              </a:solidFill>
            </a:endParaRPr>
          </a:p>
          <a:p>
            <a:pPr marL="514350" indent="-514350">
              <a:buFont typeface="+mj-lt"/>
              <a:buAutoNum type="arabicPeriod"/>
            </a:pPr>
            <a:r>
              <a:rPr lang="ja-JP" altLang="en-US" sz="2800" dirty="0"/>
              <a:t>仮説</a:t>
            </a:r>
            <a:endParaRPr lang="en-US" altLang="ja-JP" dirty="0"/>
          </a:p>
          <a:p>
            <a:pPr marL="514350" indent="-514350">
              <a:buFont typeface="+mj-lt"/>
              <a:buAutoNum type="arabicPeriod"/>
            </a:pPr>
            <a:r>
              <a:rPr lang="ja-JP" altLang="en-US" sz="2800" dirty="0"/>
              <a:t>結果の方向性</a:t>
            </a:r>
            <a:endParaRPr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33</a:t>
            </a:fld>
            <a:endParaRPr kumimoji="1" lang="ja-JP" altLang="en-US" dirty="0"/>
          </a:p>
        </p:txBody>
      </p:sp>
    </p:spTree>
    <p:extLst>
      <p:ext uri="{BB962C8B-B14F-4D97-AF65-F5344CB8AC3E}">
        <p14:creationId xmlns:p14="http://schemas.microsoft.com/office/powerpoint/2010/main" val="42122847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04664"/>
            <a:ext cx="5770984" cy="940966"/>
          </a:xfrm>
        </p:spPr>
        <p:txBody>
          <a:bodyPr/>
          <a:lstStyle/>
          <a:p>
            <a:r>
              <a:rPr lang="ja-JP" altLang="en-US" sz="4400" dirty="0"/>
              <a:t>内発的動機付けの特徴</a:t>
            </a:r>
            <a:endParaRPr kumimoji="1" lang="ja-JP" altLang="en-US" dirty="0"/>
          </a:p>
        </p:txBody>
      </p:sp>
      <p:sp>
        <p:nvSpPr>
          <p:cNvPr id="3" name="コンテンツ プレースホルダー 2"/>
          <p:cNvSpPr>
            <a:spLocks noGrp="1"/>
          </p:cNvSpPr>
          <p:nvPr>
            <p:ph sz="quarter" idx="1"/>
          </p:nvPr>
        </p:nvSpPr>
        <p:spPr>
          <a:xfrm>
            <a:off x="323528" y="1916832"/>
            <a:ext cx="8229600" cy="3312368"/>
          </a:xfrm>
        </p:spPr>
        <p:txBody>
          <a:bodyPr>
            <a:noAutofit/>
          </a:bodyPr>
          <a:lstStyle/>
          <a:p>
            <a:pPr marL="0" indent="0">
              <a:buNone/>
            </a:pPr>
            <a:r>
              <a:rPr lang="ja-JP" altLang="en-US" sz="2800" dirty="0"/>
              <a:t>「感情」を基盤とする概念化は、特定の感情に質を「内発的動機づけ」の本質的特徴としてとらえる立場であり、「内発的動機づけ」との対比において「外発的動機づけ」を取り上げていないところにその特徴がみられる。　　　　</a:t>
            </a:r>
            <a:r>
              <a:rPr lang="ja-JP" altLang="en-US" sz="2800"/>
              <a:t>　</a:t>
            </a:r>
            <a:r>
              <a:rPr lang="ja-JP" altLang="en-US" sz="2800" dirty="0"/>
              <a:t>　　　　　　　　</a:t>
            </a:r>
            <a:r>
              <a:rPr lang="ja-JP" altLang="en-US" sz="2800"/>
              <a:t>　</a:t>
            </a:r>
            <a:r>
              <a:rPr lang="ja-JP" altLang="en-US" sz="2800" dirty="0"/>
              <a:t>　　　　　　　　　　　</a:t>
            </a:r>
            <a:r>
              <a:rPr lang="ja-JP" altLang="en-US" sz="2800"/>
              <a:t>（</a:t>
            </a:r>
            <a:r>
              <a:rPr lang="ja-JP" altLang="en-US" sz="2800" dirty="0"/>
              <a:t>土橋氏）</a:t>
            </a:r>
            <a:endParaRPr lang="en-US" altLang="ja-JP" dirty="0"/>
          </a:p>
          <a:p>
            <a:pPr marL="0" indent="0">
              <a:buNone/>
            </a:pPr>
            <a:endParaRPr kumimoji="1" lang="en-US" altLang="ja-JP" dirty="0"/>
          </a:p>
          <a:p>
            <a:pPr marL="0" indent="0">
              <a:buNone/>
            </a:pPr>
            <a:r>
              <a:rPr lang="ja-JP" altLang="en-US" sz="2800" dirty="0"/>
              <a:t>→「内発的動機づけ」は感情が伴う。</a:t>
            </a:r>
            <a:endParaRPr kumimoji="1"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34</a:t>
            </a:fld>
            <a:endParaRPr kumimoji="1" lang="ja-JP" altLang="en-US" dirty="0"/>
          </a:p>
        </p:txBody>
      </p:sp>
      <p:sp>
        <p:nvSpPr>
          <p:cNvPr id="6" name="正方形/長方形 4"/>
          <p:cNvSpPr/>
          <p:nvPr/>
        </p:nvSpPr>
        <p:spPr>
          <a:xfrm>
            <a:off x="251520" y="1844824"/>
            <a:ext cx="8424936" cy="2304256"/>
          </a:xfrm>
          <a:prstGeom prst="rect">
            <a:avLst/>
          </a:prstGeom>
          <a:noFill/>
          <a:ln>
            <a:solidFill>
              <a:schemeClr val="bg2">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956743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19672" y="119039"/>
            <a:ext cx="5112568" cy="910719"/>
          </a:xfrm>
        </p:spPr>
        <p:txBody>
          <a:bodyPr>
            <a:noAutofit/>
          </a:bodyPr>
          <a:lstStyle/>
          <a:p>
            <a:r>
              <a:rPr lang="ja-JP" altLang="en-US" sz="4800" dirty="0"/>
              <a:t>内発・外発の比較</a:t>
            </a:r>
            <a:endParaRPr kumimoji="1"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35</a:t>
            </a:fld>
            <a:endParaRPr kumimoji="1" lang="ja-JP" altLang="en-US" dirty="0"/>
          </a:p>
        </p:txBody>
      </p:sp>
      <p:graphicFrame>
        <p:nvGraphicFramePr>
          <p:cNvPr id="6" name="表 4"/>
          <p:cNvGraphicFramePr>
            <a:graphicFrameLocks noGrp="1"/>
          </p:cNvGraphicFramePr>
          <p:nvPr>
            <p:extLst>
              <p:ext uri="{D42A27DB-BD31-4B8C-83A1-F6EECF244321}">
                <p14:modId xmlns:p14="http://schemas.microsoft.com/office/powerpoint/2010/main" val="2348360816"/>
              </p:ext>
            </p:extLst>
          </p:nvPr>
        </p:nvGraphicFramePr>
        <p:xfrm>
          <a:off x="251520" y="1097702"/>
          <a:ext cx="8391372" cy="4624552"/>
        </p:xfrm>
        <a:graphic>
          <a:graphicData uri="http://schemas.openxmlformats.org/drawingml/2006/table">
            <a:tbl>
              <a:tblPr firstRow="1" bandRow="1">
                <a:tableStyleId>{5C22544A-7EE6-4342-B048-85BDC9FD1C3A}</a:tableStyleId>
              </a:tblPr>
              <a:tblGrid>
                <a:gridCol w="2304256"/>
                <a:gridCol w="3206796"/>
                <a:gridCol w="2880320"/>
              </a:tblGrid>
              <a:tr h="504054">
                <a:tc>
                  <a:txBody>
                    <a:bodyPr/>
                    <a:lstStyle/>
                    <a:p>
                      <a:endParaRPr kumimoji="1" lang="ja-JP" altLang="en-US" sz="1800" dirty="0"/>
                    </a:p>
                  </a:txBody>
                  <a:tcPr/>
                </a:tc>
                <a:tc>
                  <a:txBody>
                    <a:bodyPr/>
                    <a:lstStyle/>
                    <a:p>
                      <a:r>
                        <a:rPr kumimoji="1" lang="ja-JP" altLang="en-US" sz="1800" dirty="0" smtClean="0"/>
                        <a:t>内発的動機付け</a:t>
                      </a:r>
                      <a:endParaRPr kumimoji="1" lang="ja-JP" altLang="en-US" sz="1800" dirty="0"/>
                    </a:p>
                  </a:txBody>
                  <a:tcPr/>
                </a:tc>
                <a:tc>
                  <a:txBody>
                    <a:bodyPr/>
                    <a:lstStyle/>
                    <a:p>
                      <a:r>
                        <a:rPr kumimoji="1" lang="ja-JP" altLang="en-US" sz="1800" dirty="0" smtClean="0"/>
                        <a:t>外発的動機付け</a:t>
                      </a:r>
                      <a:endParaRPr kumimoji="1" lang="ja-JP" altLang="en-US" sz="1800" dirty="0"/>
                    </a:p>
                  </a:txBody>
                  <a:tcPr/>
                </a:tc>
              </a:tr>
              <a:tr h="432048">
                <a:tc>
                  <a:txBody>
                    <a:bodyPr/>
                    <a:lstStyle/>
                    <a:p>
                      <a:r>
                        <a:rPr kumimoji="1" lang="ja-JP" altLang="en-US" sz="1800" dirty="0" smtClean="0"/>
                        <a:t>１．認知的動機付け</a:t>
                      </a:r>
                      <a:endParaRPr kumimoji="1" lang="ja-JP" altLang="en-US" sz="1800" b="1" dirty="0">
                        <a:solidFill>
                          <a:schemeClr val="bg1"/>
                        </a:solidFill>
                      </a:endParaRPr>
                    </a:p>
                  </a:txBody>
                  <a:tcPr/>
                </a:tc>
                <a:tc>
                  <a:txBody>
                    <a:bodyPr/>
                    <a:lstStyle/>
                    <a:p>
                      <a:r>
                        <a:rPr kumimoji="1" lang="ja-JP" altLang="en-US" sz="1800" dirty="0" smtClean="0"/>
                        <a:t>情報収集とその体制化が目標</a:t>
                      </a:r>
                      <a:endParaRPr kumimoji="1" lang="ja-JP" altLang="en-US" sz="1800" dirty="0"/>
                    </a:p>
                  </a:txBody>
                  <a:tcPr/>
                </a:tc>
                <a:tc>
                  <a:txBody>
                    <a:bodyPr/>
                    <a:lstStyle/>
                    <a:p>
                      <a:r>
                        <a:rPr kumimoji="1" lang="ja-JP" altLang="en-US" sz="1800" dirty="0" smtClean="0"/>
                        <a:t>一時的欲求の充足が目標</a:t>
                      </a:r>
                      <a:endParaRPr kumimoji="1" lang="ja-JP" altLang="en-US" sz="1800" dirty="0"/>
                    </a:p>
                  </a:txBody>
                  <a:tcPr/>
                </a:tc>
              </a:tr>
              <a:tr h="377818">
                <a:tc>
                  <a:txBody>
                    <a:bodyPr/>
                    <a:lstStyle/>
                    <a:p>
                      <a:r>
                        <a:rPr kumimoji="1" lang="ja-JP" altLang="en-US" sz="1800" dirty="0" smtClean="0"/>
                        <a:t>２．手段性－目的性</a:t>
                      </a:r>
                      <a:endParaRPr kumimoji="1" lang="ja-JP" altLang="en-US" sz="1800" b="1" dirty="0">
                        <a:solidFill>
                          <a:schemeClr val="bg1"/>
                        </a:solidFill>
                      </a:endParaRPr>
                    </a:p>
                  </a:txBody>
                  <a:tcPr/>
                </a:tc>
                <a:tc>
                  <a:txBody>
                    <a:bodyPr/>
                    <a:lstStyle/>
                    <a:p>
                      <a:r>
                        <a:rPr kumimoji="1" lang="ja-JP" altLang="en-US" sz="1800" dirty="0" smtClean="0"/>
                        <a:t>自己目的性</a:t>
                      </a:r>
                      <a:endParaRPr kumimoji="1" lang="ja-JP" altLang="en-US" sz="1800" dirty="0"/>
                    </a:p>
                  </a:txBody>
                  <a:tcPr/>
                </a:tc>
                <a:tc>
                  <a:txBody>
                    <a:bodyPr/>
                    <a:lstStyle/>
                    <a:p>
                      <a:r>
                        <a:rPr kumimoji="1" lang="ja-JP" altLang="en-US" sz="1800" dirty="0" smtClean="0"/>
                        <a:t>手段性、道具性</a:t>
                      </a:r>
                      <a:endParaRPr kumimoji="1" lang="ja-JP" altLang="en-US" sz="1800" dirty="0"/>
                    </a:p>
                  </a:txBody>
                  <a:tcPr/>
                </a:tc>
              </a:tr>
              <a:tr h="468077">
                <a:tc>
                  <a:txBody>
                    <a:bodyPr/>
                    <a:lstStyle/>
                    <a:p>
                      <a:r>
                        <a:rPr kumimoji="1" lang="ja-JP" altLang="en-US" sz="1800" dirty="0" smtClean="0"/>
                        <a:t>３．自己決定</a:t>
                      </a:r>
                      <a:endParaRPr kumimoji="1" lang="ja-JP" altLang="en-US" sz="1800" b="1" dirty="0">
                        <a:solidFill>
                          <a:schemeClr val="bg1"/>
                        </a:solidFill>
                      </a:endParaRPr>
                    </a:p>
                  </a:txBody>
                  <a:tcPr/>
                </a:tc>
                <a:tc>
                  <a:txBody>
                    <a:bodyPr/>
                    <a:lstStyle/>
                    <a:p>
                      <a:r>
                        <a:rPr kumimoji="1" lang="ja-JP" altLang="en-US" sz="1800" dirty="0" smtClean="0"/>
                        <a:t>因果律所在の認知が内的</a:t>
                      </a:r>
                      <a:endParaRPr kumimoji="1" lang="ja-JP" altLang="en-US" sz="1800" dirty="0"/>
                    </a:p>
                  </a:txBody>
                  <a:tcPr/>
                </a:tc>
                <a:tc>
                  <a:txBody>
                    <a:bodyPr/>
                    <a:lstStyle/>
                    <a:p>
                      <a:r>
                        <a:rPr kumimoji="1" lang="ja-JP" altLang="en-US" sz="1800" dirty="0" smtClean="0"/>
                        <a:t>因果律所在の認知が外的</a:t>
                      </a:r>
                      <a:endParaRPr kumimoji="1" lang="ja-JP" altLang="en-US" sz="1800" dirty="0"/>
                    </a:p>
                  </a:txBody>
                  <a:tcPr/>
                </a:tc>
              </a:tr>
              <a:tr h="666273">
                <a:tc>
                  <a:txBody>
                    <a:bodyPr/>
                    <a:lstStyle/>
                    <a:p>
                      <a:r>
                        <a:rPr kumimoji="1" lang="ja-JP" altLang="en-US" sz="1800" dirty="0" smtClean="0"/>
                        <a:t>４．感情</a:t>
                      </a:r>
                      <a:endParaRPr kumimoji="1" lang="ja-JP" altLang="en-US" sz="1800" b="1" dirty="0">
                        <a:solidFill>
                          <a:schemeClr val="bg1"/>
                        </a:solidFill>
                      </a:endParaRPr>
                    </a:p>
                  </a:txBody>
                  <a:tcPr/>
                </a:tc>
                <a:tc>
                  <a:txBody>
                    <a:bodyPr/>
                    <a:lstStyle/>
                    <a:p>
                      <a:r>
                        <a:rPr kumimoji="1" lang="ja-JP" altLang="en-US" sz="1800" dirty="0" smtClean="0"/>
                        <a:t>・フロー（</a:t>
                      </a:r>
                      <a:r>
                        <a:rPr kumimoji="1" lang="en-US" altLang="ja-JP" sz="1800" dirty="0" smtClean="0"/>
                        <a:t>Csikszentmihalyi1975:1978</a:t>
                      </a:r>
                      <a:r>
                        <a:rPr kumimoji="1" lang="ja-JP" altLang="en-US" sz="1800" dirty="0" smtClean="0"/>
                        <a:t>）</a:t>
                      </a:r>
                      <a:endParaRPr kumimoji="1" lang="en-US" altLang="ja-JP" sz="1800" dirty="0" smtClean="0"/>
                    </a:p>
                    <a:p>
                      <a:r>
                        <a:rPr kumimoji="1" lang="ja-JP" altLang="en-US" sz="1800" dirty="0" smtClean="0"/>
                        <a:t>・興味－興奮（</a:t>
                      </a:r>
                      <a:r>
                        <a:rPr kumimoji="1" lang="en-US" altLang="ja-JP" sz="1800" dirty="0" smtClean="0"/>
                        <a:t>Izard</a:t>
                      </a:r>
                      <a:r>
                        <a:rPr kumimoji="1" lang="en-US" altLang="ja-JP" sz="1800" baseline="0" dirty="0" smtClean="0"/>
                        <a:t> 1977</a:t>
                      </a:r>
                      <a:r>
                        <a:rPr kumimoji="1" lang="ja-JP" altLang="en-US" sz="1800" dirty="0" smtClean="0"/>
                        <a:t>）</a:t>
                      </a:r>
                      <a:endParaRPr kumimoji="1" lang="ja-JP" altLang="en-US" sz="1800" dirty="0"/>
                    </a:p>
                  </a:txBody>
                  <a:tcPr/>
                </a:tc>
                <a:tc>
                  <a:txBody>
                    <a:bodyPr/>
                    <a:lstStyle/>
                    <a:p>
                      <a:endParaRPr kumimoji="1" lang="ja-JP" altLang="en-US" sz="1800" dirty="0"/>
                    </a:p>
                  </a:txBody>
                  <a:tcPr/>
                </a:tc>
              </a:tr>
              <a:tr h="1928155">
                <a:tc>
                  <a:txBody>
                    <a:bodyPr/>
                    <a:lstStyle/>
                    <a:p>
                      <a:r>
                        <a:rPr kumimoji="1" lang="ja-JP" altLang="en-US" sz="1800" dirty="0" smtClean="0"/>
                        <a:t>５．包括的</a:t>
                      </a:r>
                      <a:endParaRPr kumimoji="1" lang="ja-JP" altLang="en-US" sz="1800" b="1" dirty="0">
                        <a:solidFill>
                          <a:schemeClr val="bg1"/>
                        </a:solidFill>
                      </a:endParaRPr>
                    </a:p>
                  </a:txBody>
                  <a:tcPr/>
                </a:tc>
                <a:tc gridSpan="2">
                  <a:txBody>
                    <a:bodyPr/>
                    <a:lstStyle/>
                    <a:p>
                      <a:r>
                        <a:rPr kumimoji="1" lang="ja-JP" altLang="en-US" sz="1800" dirty="0" smtClean="0"/>
                        <a:t>・挑戦、好奇心、独裁達成（</a:t>
                      </a:r>
                      <a:r>
                        <a:rPr kumimoji="1" lang="en-US" altLang="ja-JP" sz="1800" dirty="0" smtClean="0"/>
                        <a:t>Harter1981</a:t>
                      </a:r>
                      <a:r>
                        <a:rPr kumimoji="1" lang="ja-JP" altLang="en-US" sz="1800" dirty="0" smtClean="0"/>
                        <a:t>）</a:t>
                      </a:r>
                      <a:endParaRPr kumimoji="1" lang="en-US" altLang="ja-JP" sz="1800" dirty="0" smtClean="0"/>
                    </a:p>
                    <a:p>
                      <a:r>
                        <a:rPr kumimoji="1" lang="ja-JP" altLang="en-US" sz="1800" dirty="0" smtClean="0"/>
                        <a:t>・挑戦、好奇心、独裁達成、因果律の所在、内生的－外生的             </a:t>
                      </a:r>
                      <a:r>
                        <a:rPr kumimoji="1" lang="en-US" altLang="ja-JP" sz="1800" baseline="0" dirty="0" smtClean="0"/>
                        <a:t>                     </a:t>
                      </a:r>
                      <a:r>
                        <a:rPr kumimoji="1" lang="ja-JP" altLang="en-US" sz="1800" baseline="0" dirty="0" smtClean="0"/>
                        <a:t>　　帰属</a:t>
                      </a:r>
                      <a:r>
                        <a:rPr kumimoji="1" lang="ja-JP" altLang="en-US" sz="1800" dirty="0" smtClean="0"/>
                        <a:t>、楽しさ（桜井・高野　</a:t>
                      </a:r>
                      <a:r>
                        <a:rPr kumimoji="1" lang="en-US" altLang="ja-JP" sz="1800" dirty="0" smtClean="0"/>
                        <a:t>1985</a:t>
                      </a:r>
                      <a:r>
                        <a:rPr kumimoji="1" lang="ja-JP" altLang="en-US" sz="1800" dirty="0" smtClean="0"/>
                        <a:t>）</a:t>
                      </a:r>
                      <a:endParaRPr kumimoji="1" lang="en-US" altLang="ja-JP" sz="1800" dirty="0" smtClean="0"/>
                    </a:p>
                    <a:p>
                      <a:r>
                        <a:rPr kumimoji="1" lang="ja-JP" altLang="en-US" sz="1800" dirty="0" smtClean="0"/>
                        <a:t>・楽しさ、熟達志向、好奇心、努力、課題内生性、挑戦    （</a:t>
                      </a:r>
                      <a:r>
                        <a:rPr kumimoji="1" lang="en-US" altLang="ja-JP" sz="1800" dirty="0" smtClean="0"/>
                        <a:t>Gottfried 1985</a:t>
                      </a:r>
                      <a:r>
                        <a:rPr kumimoji="1" lang="ja-JP" altLang="en-US" sz="1800" dirty="0" smtClean="0"/>
                        <a:t>）</a:t>
                      </a:r>
                      <a:endParaRPr kumimoji="1" lang="en-US" altLang="ja-JP" sz="1800" dirty="0" smtClean="0"/>
                    </a:p>
                    <a:p>
                      <a:r>
                        <a:rPr kumimoji="1" lang="ja-JP" altLang="en-US" sz="1800" dirty="0" smtClean="0"/>
                        <a:t>・理解、成就、刺激経験（</a:t>
                      </a:r>
                      <a:r>
                        <a:rPr kumimoji="1" lang="en-US" altLang="ja-JP" sz="1800" dirty="0" smtClean="0"/>
                        <a:t>Vallerand et al.1992</a:t>
                      </a:r>
                      <a:r>
                        <a:rPr kumimoji="1" lang="ja-JP" altLang="en-US" sz="1800" dirty="0" smtClean="0"/>
                        <a:t>）</a:t>
                      </a:r>
                    </a:p>
                  </a:txBody>
                  <a:tcPr/>
                </a:tc>
                <a:tc hMerge="1">
                  <a:txBody>
                    <a:bodyPr/>
                    <a:lstStyle/>
                    <a:p>
                      <a:endParaRPr kumimoji="1" lang="ja-JP" altLang="en-US" dirty="0"/>
                    </a:p>
                  </a:txBody>
                  <a:tcPr/>
                </a:tc>
              </a:tr>
            </a:tbl>
          </a:graphicData>
        </a:graphic>
      </p:graphicFrame>
      <p:sp>
        <p:nvSpPr>
          <p:cNvPr id="5" name="テキスト ボックス 4"/>
          <p:cNvSpPr txBox="1"/>
          <p:nvPr/>
        </p:nvSpPr>
        <p:spPr>
          <a:xfrm>
            <a:off x="2668360" y="5805264"/>
            <a:ext cx="5472608" cy="369332"/>
          </a:xfrm>
          <a:prstGeom prst="rect">
            <a:avLst/>
          </a:prstGeom>
          <a:noFill/>
        </p:spPr>
        <p:txBody>
          <a:bodyPr wrap="square" rtlCol="0">
            <a:spAutoFit/>
          </a:bodyPr>
          <a:lstStyle/>
          <a:p>
            <a:r>
              <a:rPr kumimoji="1" lang="ja-JP" altLang="en-US" dirty="0" smtClean="0"/>
              <a:t>出所：鹿毛雅治（</a:t>
            </a:r>
            <a:r>
              <a:rPr kumimoji="1" lang="en-US" altLang="ja-JP" dirty="0" smtClean="0"/>
              <a:t>1994</a:t>
            </a:r>
            <a:r>
              <a:rPr kumimoji="1" lang="ja-JP" altLang="en-US" dirty="0" smtClean="0"/>
              <a:t>）、「内発的動機付け研究の展望」</a:t>
            </a:r>
            <a:endParaRPr kumimoji="1" lang="ja-JP" altLang="en-US" dirty="0"/>
          </a:p>
        </p:txBody>
      </p:sp>
      <p:cxnSp>
        <p:nvCxnSpPr>
          <p:cNvPr id="14" name="直線コネクタ 13"/>
          <p:cNvCxnSpPr/>
          <p:nvPr/>
        </p:nvCxnSpPr>
        <p:spPr>
          <a:xfrm>
            <a:off x="341817" y="1124744"/>
            <a:ext cx="2304256" cy="482335"/>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492149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04664"/>
            <a:ext cx="3456384" cy="926976"/>
          </a:xfrm>
        </p:spPr>
        <p:txBody>
          <a:bodyPr/>
          <a:lstStyle/>
          <a:p>
            <a:r>
              <a:rPr lang="ja-JP" altLang="en-US" sz="4800" dirty="0"/>
              <a:t>フロー状態</a:t>
            </a:r>
            <a:endParaRPr kumimoji="1" lang="ja-JP" altLang="en-US" dirty="0"/>
          </a:p>
        </p:txBody>
      </p:sp>
      <p:sp>
        <p:nvSpPr>
          <p:cNvPr id="3" name="コンテンツ プレースホルダー 2"/>
          <p:cNvSpPr>
            <a:spLocks noGrp="1"/>
          </p:cNvSpPr>
          <p:nvPr>
            <p:ph sz="quarter" idx="1"/>
          </p:nvPr>
        </p:nvSpPr>
        <p:spPr>
          <a:xfrm>
            <a:off x="467544" y="1484784"/>
            <a:ext cx="8064896" cy="2160240"/>
          </a:xfrm>
          <a:prstGeom prst="rect">
            <a:avLst/>
          </a:prstGeom>
          <a:ln w="38100">
            <a:solidFill>
              <a:schemeClr val="accent1"/>
            </a:solidFill>
            <a:prstDash val="dash"/>
          </a:ln>
        </p:spPr>
        <p:txBody>
          <a:bodyPr/>
          <a:lstStyle/>
          <a:p>
            <a:pPr marL="0" indent="0">
              <a:buNone/>
            </a:pPr>
            <a:r>
              <a:rPr lang="ja-JP" altLang="en-US" sz="3200" dirty="0"/>
              <a:t>ある特定の行為に没入している際に人間が感じる包括的な感覚を「フロー」（</a:t>
            </a:r>
            <a:r>
              <a:rPr lang="en-US" altLang="ja-JP" sz="3200" dirty="0"/>
              <a:t>Flow</a:t>
            </a:r>
            <a:r>
              <a:rPr lang="ja-JP" altLang="en-US" sz="3200" dirty="0"/>
              <a:t>）と呼び、これを内発的に動機づけられる感覚。 </a:t>
            </a:r>
            <a:endParaRPr lang="ja-JP" altLang="en-US" dirty="0"/>
          </a:p>
          <a:p>
            <a:pPr marL="0" indent="0">
              <a:buNone/>
            </a:pPr>
            <a:r>
              <a:rPr lang="ja-JP" altLang="en-US" sz="3200" dirty="0"/>
              <a:t>　　　　　　　　　　</a:t>
            </a:r>
            <a:r>
              <a:rPr lang="en-US" altLang="ja-JP" sz="3200"/>
              <a:t>Csikszentmihalyi</a:t>
            </a:r>
            <a:r>
              <a:rPr lang="ja-JP" altLang="en-US" sz="3200" dirty="0"/>
              <a:t>（</a:t>
            </a:r>
            <a:r>
              <a:rPr lang="en-US" altLang="ja-JP" sz="3200" dirty="0"/>
              <a:t>1975</a:t>
            </a:r>
            <a:r>
              <a:rPr lang="ja-JP" altLang="en-US" sz="3200" dirty="0"/>
              <a:t>；</a:t>
            </a:r>
            <a:r>
              <a:rPr lang="en-US" altLang="ja-JP" sz="3200" dirty="0"/>
              <a:t>1978</a:t>
            </a:r>
            <a:r>
              <a:rPr lang="ja-JP" altLang="en-US" sz="3200" dirty="0"/>
              <a:t>） </a:t>
            </a:r>
            <a:endParaRPr lang="ja-JP" altLang="en-US" dirty="0"/>
          </a:p>
        </p:txBody>
      </p:sp>
      <p:sp>
        <p:nvSpPr>
          <p:cNvPr id="4" name="スライド番号プレースホルダー 3"/>
          <p:cNvSpPr>
            <a:spLocks noGrp="1"/>
          </p:cNvSpPr>
          <p:nvPr>
            <p:ph type="sldNum" sz="quarter" idx="15"/>
          </p:nvPr>
        </p:nvSpPr>
        <p:spPr>
          <a:xfrm>
            <a:off x="8138864" y="5753993"/>
            <a:ext cx="609600" cy="627335"/>
          </a:xfrm>
        </p:spPr>
        <p:txBody>
          <a:bodyPr/>
          <a:lstStyle/>
          <a:p>
            <a:fld id="{F4816E2D-72A6-4A48-AA0B-47A7D3C9B800}" type="slidenum">
              <a:rPr kumimoji="1" lang="ja-JP" altLang="en-US" sz="2400" smtClean="0"/>
              <a:t>36</a:t>
            </a:fld>
            <a:endParaRPr kumimoji="1" lang="ja-JP" altLang="en-US" dirty="0"/>
          </a:p>
        </p:txBody>
      </p:sp>
      <p:sp>
        <p:nvSpPr>
          <p:cNvPr id="7" name="テキスト ボックス 4"/>
          <p:cNvSpPr txBox="1"/>
          <p:nvPr/>
        </p:nvSpPr>
        <p:spPr>
          <a:xfrm>
            <a:off x="467544" y="3861048"/>
            <a:ext cx="8064896" cy="2062103"/>
          </a:xfrm>
          <a:prstGeom prst="rect">
            <a:avLst/>
          </a:prstGeom>
          <a:noFill/>
          <a:ln w="38100">
            <a:solidFill>
              <a:schemeClr val="accent1"/>
            </a:solidFill>
            <a:prstDash val="dash"/>
          </a:ln>
        </p:spPr>
        <p:txBody>
          <a:bodyPr wrap="square" rtlCol="0">
            <a:spAutoFit/>
          </a:bodyPr>
          <a:lstStyle/>
          <a:p>
            <a:r>
              <a:rPr lang="ja-JP" altLang="en-US" sz="3200" dirty="0"/>
              <a:t>この種の感覚として、「</a:t>
            </a:r>
            <a:r>
              <a:rPr lang="ja-JP" altLang="en-US" sz="3200" dirty="0">
                <a:solidFill>
                  <a:schemeClr val="accent2"/>
                </a:solidFill>
              </a:rPr>
              <a:t>興味</a:t>
            </a:r>
            <a:r>
              <a:rPr lang="en-US" altLang="ja-JP" sz="3200" dirty="0"/>
              <a:t>―</a:t>
            </a:r>
            <a:r>
              <a:rPr lang="ja-JP" altLang="en-US" sz="3200" dirty="0"/>
              <a:t>興奮」という感情をあげ、また嬉しさ（</a:t>
            </a:r>
            <a:r>
              <a:rPr lang="en-US" altLang="ja-JP" sz="3200" dirty="0"/>
              <a:t>joy</a:t>
            </a:r>
            <a:r>
              <a:rPr lang="ja-JP" altLang="en-US" sz="3200" dirty="0"/>
              <a:t>）という感情が、二次的な役割を演じている。 </a:t>
            </a:r>
          </a:p>
          <a:p>
            <a:r>
              <a:rPr lang="ja-JP" altLang="en-US" sz="3200" dirty="0"/>
              <a:t>　　　　　　　　　　　　　　　　　　　　　</a:t>
            </a:r>
            <a:r>
              <a:rPr lang="en-US" altLang="ja-JP" sz="3200"/>
              <a:t>Izard</a:t>
            </a:r>
            <a:r>
              <a:rPr lang="ja-JP" altLang="en-US" sz="3200" dirty="0"/>
              <a:t>（</a:t>
            </a:r>
            <a:r>
              <a:rPr lang="en-US" altLang="ja-JP" sz="3200" dirty="0"/>
              <a:t>1977</a:t>
            </a:r>
            <a:r>
              <a:rPr lang="ja-JP" altLang="en-US" sz="3200" dirty="0"/>
              <a:t>） </a:t>
            </a:r>
          </a:p>
        </p:txBody>
      </p:sp>
    </p:spTree>
    <p:extLst>
      <p:ext uri="{BB962C8B-B14F-4D97-AF65-F5344CB8AC3E}">
        <p14:creationId xmlns:p14="http://schemas.microsoft.com/office/powerpoint/2010/main" val="12037286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F4816E2D-72A6-4A48-AA0B-47A7D3C9B800}" type="slidenum">
              <a:rPr kumimoji="1" lang="ja-JP" altLang="en-US" sz="2400" smtClean="0"/>
              <a:t>37</a:t>
            </a:fld>
            <a:endParaRPr kumimoji="1" lang="ja-JP" altLang="en-US" dirty="0"/>
          </a:p>
        </p:txBody>
      </p:sp>
      <p:sp>
        <p:nvSpPr>
          <p:cNvPr id="3" name="コンテンツ プレースホルダー 2"/>
          <p:cNvSpPr>
            <a:spLocks noGrp="1"/>
          </p:cNvSpPr>
          <p:nvPr>
            <p:ph sz="quarter" idx="4294967295"/>
          </p:nvPr>
        </p:nvSpPr>
        <p:spPr>
          <a:xfrm>
            <a:off x="755576" y="908720"/>
            <a:ext cx="7467600" cy="4873625"/>
          </a:xfrm>
        </p:spPr>
        <p:txBody>
          <a:bodyPr/>
          <a:lstStyle/>
          <a:p>
            <a:pPr marL="0" indent="0">
              <a:buNone/>
            </a:pPr>
            <a:endParaRPr lang="en-US" altLang="ja-JP" dirty="0"/>
          </a:p>
          <a:p>
            <a:pPr marL="0" indent="0">
              <a:buNone/>
            </a:pPr>
            <a:r>
              <a:rPr lang="ja-JP" altLang="en-US" sz="4400" dirty="0"/>
              <a:t>興味</a:t>
            </a:r>
            <a:r>
              <a:rPr lang="ja-JP" altLang="en-US" sz="4400" dirty="0" smtClean="0"/>
              <a:t>があると情報の受容度</a:t>
            </a:r>
            <a:r>
              <a:rPr lang="ja-JP" altLang="en-US" sz="4400" dirty="0"/>
              <a:t>が</a:t>
            </a:r>
            <a:r>
              <a:rPr lang="ja-JP" altLang="en-US" sz="4400" dirty="0" smtClean="0"/>
              <a:t>上がるの</a:t>
            </a:r>
            <a:r>
              <a:rPr lang="ja-JP" altLang="en-US" sz="4400" dirty="0"/>
              <a:t>ではないか</a:t>
            </a:r>
            <a:endParaRPr lang="en-US" altLang="ja-JP" sz="4400" dirty="0"/>
          </a:p>
          <a:p>
            <a:pPr marL="0" indent="0">
              <a:buNone/>
            </a:pPr>
            <a:endParaRPr lang="en-US" altLang="ja-JP" sz="4400" dirty="0"/>
          </a:p>
          <a:p>
            <a:pPr marL="0" indent="0">
              <a:buNone/>
            </a:pPr>
            <a:r>
              <a:rPr lang="ja-JP" altLang="en-US" sz="2800" dirty="0"/>
              <a:t>受容度とは・・・物事を受け入れやすさの度合い</a:t>
            </a:r>
            <a:endParaRPr kumimoji="1" lang="ja-JP" altLang="en-US" dirty="0"/>
          </a:p>
        </p:txBody>
      </p:sp>
    </p:spTree>
    <p:extLst>
      <p:ext uri="{BB962C8B-B14F-4D97-AF65-F5344CB8AC3E}">
        <p14:creationId xmlns:p14="http://schemas.microsoft.com/office/powerpoint/2010/main" val="22081723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620688"/>
            <a:ext cx="1234480" cy="652934"/>
          </a:xfrm>
        </p:spPr>
        <p:txBody>
          <a:bodyPr/>
          <a:lstStyle/>
          <a:p>
            <a:r>
              <a:rPr lang="ja-JP" altLang="en-US" sz="3200" dirty="0"/>
              <a:t>目次</a:t>
            </a:r>
            <a:endParaRPr kumimoji="1" lang="ja-JP" altLang="en-US" dirty="0"/>
          </a:p>
        </p:txBody>
      </p:sp>
      <p:sp>
        <p:nvSpPr>
          <p:cNvPr id="3" name="コンテンツ プレースホルダー 2"/>
          <p:cNvSpPr>
            <a:spLocks noGrp="1"/>
          </p:cNvSpPr>
          <p:nvPr>
            <p:ph sz="quarter" idx="1"/>
          </p:nvPr>
        </p:nvSpPr>
        <p:spPr/>
        <p:txBody>
          <a:bodyPr>
            <a:normAutofit/>
          </a:bodyPr>
          <a:lstStyle/>
          <a:p>
            <a:pPr marL="514350" indent="-514350">
              <a:buFont typeface="+mj-lt"/>
              <a:buAutoNum type="arabicPeriod"/>
            </a:pPr>
            <a:r>
              <a:rPr lang="ja-JP" altLang="en-US" sz="2800" dirty="0"/>
              <a:t>はじめに</a:t>
            </a:r>
            <a:endParaRPr lang="en-US" altLang="ja-JP" dirty="0"/>
          </a:p>
          <a:p>
            <a:pPr marL="514350" indent="-514350">
              <a:buFont typeface="+mj-lt"/>
              <a:buAutoNum type="arabicPeriod"/>
            </a:pPr>
            <a:r>
              <a:rPr lang="ja-JP" altLang="en-US" sz="2800" dirty="0"/>
              <a:t>ゲーミフィケーションとは</a:t>
            </a:r>
            <a:endParaRPr lang="en-US" altLang="ja-JP" dirty="0"/>
          </a:p>
          <a:p>
            <a:pPr marL="514350" indent="-514350">
              <a:buFont typeface="+mj-lt"/>
              <a:buAutoNum type="arabicPeriod"/>
            </a:pPr>
            <a:r>
              <a:rPr lang="ja-JP" altLang="en-US" sz="2800" dirty="0"/>
              <a:t>現状分析</a:t>
            </a:r>
            <a:endParaRPr lang="en-US" altLang="ja-JP" dirty="0"/>
          </a:p>
          <a:p>
            <a:pPr marL="514350" indent="-514350">
              <a:buFont typeface="+mj-lt"/>
              <a:buAutoNum type="arabicPeriod"/>
            </a:pPr>
            <a:r>
              <a:rPr lang="ja-JP" altLang="en-US" sz="2800" dirty="0"/>
              <a:t>問題意識</a:t>
            </a:r>
            <a:endParaRPr lang="en-US" altLang="ja-JP" dirty="0"/>
          </a:p>
          <a:p>
            <a:pPr marL="514350" indent="-514350">
              <a:buFont typeface="+mj-lt"/>
              <a:buAutoNum type="arabicPeriod"/>
            </a:pPr>
            <a:r>
              <a:rPr lang="ja-JP" altLang="en-US" sz="2800" dirty="0"/>
              <a:t>研究目的</a:t>
            </a:r>
            <a:endParaRPr lang="en-US" altLang="ja-JP" dirty="0"/>
          </a:p>
          <a:p>
            <a:pPr marL="514350" indent="-514350">
              <a:buFont typeface="+mj-lt"/>
              <a:buAutoNum type="arabicPeriod"/>
            </a:pPr>
            <a:r>
              <a:rPr lang="ja-JP" altLang="en-US" sz="2800" dirty="0"/>
              <a:t>仮説の導出</a:t>
            </a:r>
            <a:endParaRPr lang="en-US" altLang="ja-JP" dirty="0"/>
          </a:p>
          <a:p>
            <a:pPr marL="742950" indent="-742950">
              <a:buFont typeface="+mj-lt"/>
              <a:buAutoNum type="arabicPeriod"/>
            </a:pPr>
            <a:r>
              <a:rPr lang="ja-JP" altLang="en-US" sz="4400" dirty="0">
                <a:solidFill>
                  <a:schemeClr val="accent1"/>
                </a:solidFill>
              </a:rPr>
              <a:t>仮説</a:t>
            </a:r>
            <a:endParaRPr lang="en-US" altLang="ja-JP" sz="4400" dirty="0">
              <a:solidFill>
                <a:schemeClr val="accent1"/>
              </a:solidFill>
            </a:endParaRPr>
          </a:p>
          <a:p>
            <a:pPr marL="514350" indent="-514350">
              <a:buFont typeface="+mj-lt"/>
              <a:buAutoNum type="arabicPeriod"/>
            </a:pPr>
            <a:r>
              <a:rPr lang="ja-JP" altLang="en-US" sz="2800" dirty="0"/>
              <a:t>結果の方向性</a:t>
            </a:r>
            <a:endParaRPr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38</a:t>
            </a:fld>
            <a:endParaRPr kumimoji="1" lang="ja-JP" altLang="en-US" dirty="0"/>
          </a:p>
        </p:txBody>
      </p:sp>
    </p:spTree>
    <p:extLst>
      <p:ext uri="{BB962C8B-B14F-4D97-AF65-F5344CB8AC3E}">
        <p14:creationId xmlns:p14="http://schemas.microsoft.com/office/powerpoint/2010/main" val="386982119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04664"/>
            <a:ext cx="1440160" cy="926976"/>
          </a:xfrm>
        </p:spPr>
        <p:txBody>
          <a:bodyPr/>
          <a:lstStyle/>
          <a:p>
            <a:r>
              <a:rPr lang="ja-JP" altLang="en-US" sz="4400" dirty="0"/>
              <a:t>仮説</a:t>
            </a:r>
            <a:endParaRPr kumimoji="1" lang="ja-JP" altLang="en-US" dirty="0"/>
          </a:p>
        </p:txBody>
      </p:sp>
      <p:sp>
        <p:nvSpPr>
          <p:cNvPr id="3" name="コンテンツ プレースホルダー 2"/>
          <p:cNvSpPr>
            <a:spLocks noGrp="1"/>
          </p:cNvSpPr>
          <p:nvPr>
            <p:ph sz="quarter" idx="1"/>
          </p:nvPr>
        </p:nvSpPr>
        <p:spPr>
          <a:xfrm>
            <a:off x="467544" y="1700808"/>
            <a:ext cx="8229600" cy="3701008"/>
          </a:xfrm>
        </p:spPr>
        <p:txBody>
          <a:bodyPr>
            <a:normAutofit/>
          </a:bodyPr>
          <a:lstStyle/>
          <a:p>
            <a:pPr marL="0" indent="0">
              <a:buNone/>
            </a:pPr>
            <a:r>
              <a:rPr lang="ja-JP" altLang="en-US" sz="3600" b="1" smtClean="0"/>
              <a:t>ゲーミフィケーション</a:t>
            </a:r>
            <a:r>
              <a:rPr lang="ja-JP" altLang="en-US" sz="3600" b="1" dirty="0"/>
              <a:t>においての利用者の動機づけは外発的動機付けより内発的動機付けのほうが企業や商品についての情報に対する受容度が</a:t>
            </a:r>
            <a:r>
              <a:rPr lang="ja-JP" altLang="en-US" sz="3600" b="1"/>
              <a:t>高い</a:t>
            </a:r>
            <a:r>
              <a:rPr lang="ja-JP" altLang="en-US" sz="3600" b="1" smtClean="0"/>
              <a:t>。</a:t>
            </a:r>
            <a:endParaRPr kumimoji="1" lang="en-US" altLang="ja-JP" dirty="0"/>
          </a:p>
          <a:p>
            <a:pPr marL="0" indent="0">
              <a:buNone/>
            </a:pPr>
            <a:endParaRPr lang="en-US" altLang="ja-JP" sz="3200" dirty="0"/>
          </a:p>
          <a:p>
            <a:pPr marL="0" indent="0">
              <a:buNone/>
            </a:pPr>
            <a:endParaRPr kumimoji="1"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39</a:t>
            </a:fld>
            <a:endParaRPr kumimoji="1" lang="ja-JP" altLang="en-US" dirty="0"/>
          </a:p>
        </p:txBody>
      </p:sp>
    </p:spTree>
    <p:extLst>
      <p:ext uri="{BB962C8B-B14F-4D97-AF65-F5344CB8AC3E}">
        <p14:creationId xmlns:p14="http://schemas.microsoft.com/office/powerpoint/2010/main" val="34064427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0240" y="1355706"/>
            <a:ext cx="2275656" cy="936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タイトル 5"/>
          <p:cNvSpPr>
            <a:spLocks noGrp="1"/>
          </p:cNvSpPr>
          <p:nvPr>
            <p:ph type="title"/>
          </p:nvPr>
        </p:nvSpPr>
        <p:spPr>
          <a:xfrm>
            <a:off x="229219" y="188640"/>
            <a:ext cx="8663261" cy="810344"/>
          </a:xfrm>
        </p:spPr>
        <p:txBody>
          <a:bodyPr>
            <a:normAutofit/>
          </a:bodyPr>
          <a:lstStyle/>
          <a:p>
            <a:r>
              <a:rPr lang="ja-JP" altLang="en-US" sz="3600" dirty="0"/>
              <a:t>ゲーミフィケーションを導入している企業</a:t>
            </a:r>
            <a:endParaRPr kumimoji="1" lang="ja-JP" altLang="en-US" sz="3600"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4</a:t>
            </a:fld>
            <a:endParaRPr kumimoji="1" lang="ja-JP" altLang="en-US" sz="24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9219" y="1484784"/>
            <a:ext cx="2204842" cy="806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41018" y="2819429"/>
            <a:ext cx="1584176"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図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965" y="4655628"/>
            <a:ext cx="1800200" cy="1800200"/>
          </a:xfrm>
          <a:prstGeom prst="rect">
            <a:avLst/>
          </a:prstGeom>
        </p:spPr>
      </p:pic>
      <p:pic>
        <p:nvPicPr>
          <p:cNvPr id="1038"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8625" y="3158910"/>
            <a:ext cx="2287278" cy="12446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2214" y="1099940"/>
            <a:ext cx="1666875"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55624" y="1268760"/>
            <a:ext cx="2367616" cy="176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8354" y="3326294"/>
            <a:ext cx="3918780" cy="664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162732" y="4450854"/>
            <a:ext cx="2946327" cy="2209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67744" y="4814751"/>
            <a:ext cx="2733991" cy="1608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982023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3568" y="476672"/>
            <a:ext cx="1162472" cy="724942"/>
          </a:xfrm>
        </p:spPr>
        <p:txBody>
          <a:bodyPr/>
          <a:lstStyle/>
          <a:p>
            <a:r>
              <a:rPr lang="ja-JP" altLang="en-US" sz="3200" dirty="0"/>
              <a:t>目次</a:t>
            </a:r>
            <a:endParaRPr kumimoji="1" lang="ja-JP" altLang="en-US" dirty="0"/>
          </a:p>
        </p:txBody>
      </p:sp>
      <p:sp>
        <p:nvSpPr>
          <p:cNvPr id="3" name="コンテンツ プレースホルダー 2"/>
          <p:cNvSpPr>
            <a:spLocks noGrp="1"/>
          </p:cNvSpPr>
          <p:nvPr>
            <p:ph sz="quarter" idx="1"/>
          </p:nvPr>
        </p:nvSpPr>
        <p:spPr/>
        <p:txBody>
          <a:bodyPr>
            <a:normAutofit/>
          </a:bodyPr>
          <a:lstStyle/>
          <a:p>
            <a:pPr marL="514350" indent="-514350">
              <a:buFont typeface="+mj-lt"/>
              <a:buAutoNum type="arabicPeriod"/>
            </a:pPr>
            <a:r>
              <a:rPr lang="ja-JP" altLang="en-US" sz="2800" dirty="0"/>
              <a:t>はじめに</a:t>
            </a:r>
            <a:endParaRPr lang="en-US" altLang="ja-JP" dirty="0"/>
          </a:p>
          <a:p>
            <a:pPr marL="514350" indent="-514350">
              <a:buFont typeface="+mj-lt"/>
              <a:buAutoNum type="arabicPeriod"/>
            </a:pPr>
            <a:r>
              <a:rPr lang="ja-JP" altLang="en-US" sz="2800" dirty="0"/>
              <a:t>ゲーミフィケーションとは</a:t>
            </a:r>
            <a:endParaRPr lang="en-US" altLang="ja-JP" dirty="0"/>
          </a:p>
          <a:p>
            <a:pPr marL="514350" indent="-514350">
              <a:buFont typeface="+mj-lt"/>
              <a:buAutoNum type="arabicPeriod"/>
            </a:pPr>
            <a:r>
              <a:rPr lang="ja-JP" altLang="en-US" sz="2800" dirty="0"/>
              <a:t>現状分析</a:t>
            </a:r>
            <a:endParaRPr lang="en-US" altLang="ja-JP" dirty="0"/>
          </a:p>
          <a:p>
            <a:pPr marL="514350" indent="-514350">
              <a:buFont typeface="+mj-lt"/>
              <a:buAutoNum type="arabicPeriod"/>
            </a:pPr>
            <a:r>
              <a:rPr lang="ja-JP" altLang="en-US" sz="2800" dirty="0"/>
              <a:t>問題意識</a:t>
            </a:r>
            <a:endParaRPr lang="en-US" altLang="ja-JP" dirty="0"/>
          </a:p>
          <a:p>
            <a:pPr marL="514350" indent="-514350">
              <a:buFont typeface="+mj-lt"/>
              <a:buAutoNum type="arabicPeriod"/>
            </a:pPr>
            <a:r>
              <a:rPr lang="ja-JP" altLang="en-US" sz="2800" dirty="0"/>
              <a:t>研究目的</a:t>
            </a:r>
            <a:endParaRPr lang="en-US" altLang="ja-JP" dirty="0"/>
          </a:p>
          <a:p>
            <a:pPr marL="514350" indent="-514350">
              <a:buFont typeface="+mj-lt"/>
              <a:buAutoNum type="arabicPeriod"/>
            </a:pPr>
            <a:r>
              <a:rPr lang="ja-JP" altLang="en-US" sz="2800" dirty="0"/>
              <a:t>仮説の導出</a:t>
            </a:r>
            <a:endParaRPr lang="en-US" altLang="ja-JP" dirty="0"/>
          </a:p>
          <a:p>
            <a:pPr marL="514350" indent="-514350">
              <a:buFont typeface="+mj-lt"/>
              <a:buAutoNum type="arabicPeriod"/>
            </a:pPr>
            <a:r>
              <a:rPr lang="ja-JP" altLang="en-US" sz="2800" dirty="0"/>
              <a:t>仮説</a:t>
            </a:r>
            <a:endParaRPr lang="en-US" altLang="ja-JP" dirty="0"/>
          </a:p>
          <a:p>
            <a:pPr marL="742950" indent="-742950">
              <a:buFont typeface="+mj-lt"/>
              <a:buAutoNum type="arabicPeriod"/>
            </a:pPr>
            <a:r>
              <a:rPr lang="ja-JP" altLang="en-US" sz="4400" smtClean="0">
                <a:solidFill>
                  <a:schemeClr val="accent1"/>
                </a:solidFill>
              </a:rPr>
              <a:t>今後の</a:t>
            </a:r>
            <a:r>
              <a:rPr lang="ja-JP" altLang="en-US" sz="4400" dirty="0">
                <a:solidFill>
                  <a:schemeClr val="accent1"/>
                </a:solidFill>
              </a:rPr>
              <a:t>方向性</a:t>
            </a:r>
            <a:endParaRPr lang="en-US" altLang="ja-JP" sz="4400" dirty="0">
              <a:solidFill>
                <a:schemeClr val="accent1"/>
              </a:solidFill>
            </a:endParaRPr>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40</a:t>
            </a:fld>
            <a:endParaRPr kumimoji="1" lang="ja-JP" altLang="en-US" dirty="0"/>
          </a:p>
        </p:txBody>
      </p:sp>
    </p:spTree>
    <p:extLst>
      <p:ext uri="{BB962C8B-B14F-4D97-AF65-F5344CB8AC3E}">
        <p14:creationId xmlns:p14="http://schemas.microsoft.com/office/powerpoint/2010/main" val="11178417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04664"/>
            <a:ext cx="3466728" cy="868958"/>
          </a:xfrm>
        </p:spPr>
        <p:txBody>
          <a:bodyPr>
            <a:noAutofit/>
          </a:bodyPr>
          <a:lstStyle/>
          <a:p>
            <a:r>
              <a:rPr lang="ja-JP" altLang="en-US" sz="4000" smtClean="0"/>
              <a:t>今後の</a:t>
            </a:r>
            <a:r>
              <a:rPr lang="ja-JP" altLang="en-US" sz="4000" dirty="0"/>
              <a:t>方向性</a:t>
            </a:r>
            <a:endParaRPr kumimoji="1" lang="ja-JP" altLang="en-US" dirty="0"/>
          </a:p>
        </p:txBody>
      </p:sp>
      <p:sp>
        <p:nvSpPr>
          <p:cNvPr id="3" name="コンテンツ プレースホルダー 2"/>
          <p:cNvSpPr>
            <a:spLocks noGrp="1"/>
          </p:cNvSpPr>
          <p:nvPr>
            <p:ph sz="quarter" idx="1"/>
          </p:nvPr>
        </p:nvSpPr>
        <p:spPr>
          <a:xfrm>
            <a:off x="457200" y="1600200"/>
            <a:ext cx="7467600" cy="2260848"/>
          </a:xfrm>
        </p:spPr>
        <p:txBody>
          <a:bodyPr/>
          <a:lstStyle/>
          <a:p>
            <a:pPr marL="0" indent="0">
              <a:buNone/>
            </a:pPr>
            <a:r>
              <a:rPr lang="ja-JP" altLang="en-US" sz="3600" dirty="0"/>
              <a:t>利用者の受容度が高まることで顧客との関係に</a:t>
            </a:r>
            <a:r>
              <a:rPr lang="ja-JP" altLang="en-US" sz="3600" dirty="0" smtClean="0"/>
              <a:t>どのように</a:t>
            </a:r>
            <a:r>
              <a:rPr lang="ja-JP" altLang="en-US" sz="3600" dirty="0"/>
              <a:t>作用</a:t>
            </a:r>
            <a:r>
              <a:rPr lang="ja-JP" altLang="en-US" sz="3600" dirty="0" smtClean="0"/>
              <a:t>していく</a:t>
            </a:r>
            <a:r>
              <a:rPr lang="ja-JP" altLang="en-US" sz="3600" dirty="0"/>
              <a:t>かを明らかにする。</a:t>
            </a:r>
          </a:p>
          <a:p>
            <a:pPr marL="0" indent="0">
              <a:buNone/>
            </a:pPr>
            <a:endParaRPr lang="ja-JP" altLang="en-US"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41</a:t>
            </a:fld>
            <a:endParaRPr kumimoji="1" lang="ja-JP" altLang="en-US" sz="2400" dirty="0"/>
          </a:p>
        </p:txBody>
      </p:sp>
    </p:spTree>
    <p:extLst>
      <p:ext uri="{BB962C8B-B14F-4D97-AF65-F5344CB8AC3E}">
        <p14:creationId xmlns:p14="http://schemas.microsoft.com/office/powerpoint/2010/main" val="30923391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76672"/>
            <a:ext cx="1954560" cy="724942"/>
          </a:xfrm>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sz="quarter" idx="1"/>
          </p:nvPr>
        </p:nvSpPr>
        <p:spPr/>
        <p:txBody>
          <a:bodyPr>
            <a:normAutofit fontScale="92500" lnSpcReduction="20000"/>
          </a:bodyPr>
          <a:lstStyle/>
          <a:p>
            <a:r>
              <a:rPr kumimoji="1" lang="ja-JP" altLang="en-US" dirty="0" smtClean="0"/>
              <a:t>井上　明人　</a:t>
            </a:r>
            <a:r>
              <a:rPr kumimoji="1" lang="en-US" altLang="ja-JP" dirty="0" smtClean="0"/>
              <a:t>『</a:t>
            </a:r>
            <a:r>
              <a:rPr kumimoji="1" lang="ja-JP" altLang="en-US" dirty="0" smtClean="0"/>
              <a:t>ゲーミフィケーション　ゲームがビジネスを変える</a:t>
            </a:r>
            <a:r>
              <a:rPr kumimoji="1" lang="en-US" altLang="ja-JP" dirty="0" smtClean="0"/>
              <a:t>』</a:t>
            </a:r>
            <a:r>
              <a:rPr kumimoji="1" lang="ja-JP" altLang="en-US" dirty="0" smtClean="0"/>
              <a:t>　</a:t>
            </a:r>
            <a:r>
              <a:rPr kumimoji="1" lang="en-US" altLang="ja-JP" dirty="0" smtClean="0"/>
              <a:t>NHK</a:t>
            </a:r>
            <a:r>
              <a:rPr kumimoji="1" lang="ja-JP" altLang="en-US" dirty="0" smtClean="0"/>
              <a:t>出版　２０１２年</a:t>
            </a:r>
            <a:endParaRPr lang="en-US" altLang="ja-JP" dirty="0" smtClean="0"/>
          </a:p>
          <a:p>
            <a:r>
              <a:rPr kumimoji="1" lang="ja-JP" altLang="en-US" dirty="0" smtClean="0"/>
              <a:t>深田　浩嗣　</a:t>
            </a:r>
            <a:r>
              <a:rPr kumimoji="1" lang="en-US" altLang="ja-JP" dirty="0" smtClean="0"/>
              <a:t>『</a:t>
            </a:r>
            <a:r>
              <a:rPr kumimoji="1" lang="ja-JP" altLang="en-US" dirty="0" smtClean="0"/>
              <a:t>ゲームにすればうまくいく　ゲーミフィケーション９つのフレームワーク</a:t>
            </a:r>
            <a:r>
              <a:rPr kumimoji="1" lang="en-US" altLang="ja-JP" dirty="0" smtClean="0"/>
              <a:t>』</a:t>
            </a:r>
            <a:r>
              <a:rPr lang="ja-JP" altLang="en-US" dirty="0"/>
              <a:t>　</a:t>
            </a:r>
            <a:r>
              <a:rPr kumimoji="1" lang="en-US" altLang="ja-JP" dirty="0" smtClean="0"/>
              <a:t>NHK</a:t>
            </a:r>
            <a:r>
              <a:rPr kumimoji="1" lang="ja-JP" altLang="en-US" dirty="0" smtClean="0"/>
              <a:t>出版　２０１２年</a:t>
            </a:r>
            <a:endParaRPr kumimoji="1" lang="en-US" altLang="ja-JP" dirty="0" smtClean="0"/>
          </a:p>
          <a:p>
            <a:r>
              <a:rPr lang="ja-JP" altLang="en-US" dirty="0" smtClean="0"/>
              <a:t>神馬　豪・石田　宏美・木下　祐司　</a:t>
            </a:r>
            <a:r>
              <a:rPr lang="en-US" altLang="ja-JP" dirty="0" smtClean="0"/>
              <a:t>『</a:t>
            </a:r>
            <a:r>
              <a:rPr lang="ja-JP" altLang="en-US" dirty="0" smtClean="0"/>
              <a:t>顧客を生み出すビジネス新戦略　ゲーミフィケーション</a:t>
            </a:r>
            <a:r>
              <a:rPr lang="en-US" altLang="ja-JP" dirty="0" smtClean="0"/>
              <a:t>』</a:t>
            </a:r>
            <a:r>
              <a:rPr lang="ja-JP" altLang="en-US" dirty="0" smtClean="0"/>
              <a:t>　　大和出版　２０１２年</a:t>
            </a:r>
            <a:endParaRPr lang="en-US" altLang="ja-JP" dirty="0" smtClean="0"/>
          </a:p>
          <a:p>
            <a:r>
              <a:rPr lang="ja-JP" altLang="en-US" dirty="0" smtClean="0"/>
              <a:t>上淵　寿　</a:t>
            </a:r>
            <a:r>
              <a:rPr lang="en-US" altLang="ja-JP" dirty="0" smtClean="0"/>
              <a:t>『</a:t>
            </a:r>
            <a:r>
              <a:rPr lang="ja-JP" altLang="en-US" dirty="0" smtClean="0"/>
              <a:t>動機づけ研究の最前線</a:t>
            </a:r>
            <a:r>
              <a:rPr lang="en-US" altLang="ja-JP" dirty="0" smtClean="0"/>
              <a:t>』</a:t>
            </a:r>
            <a:r>
              <a:rPr lang="ja-JP" altLang="en-US" dirty="0" smtClean="0"/>
              <a:t>　北大路書房　　　　　２００４年</a:t>
            </a:r>
            <a:endParaRPr lang="en-US" altLang="ja-JP" dirty="0" smtClean="0"/>
          </a:p>
          <a:p>
            <a:r>
              <a:rPr lang="ja-JP" altLang="en-US" dirty="0"/>
              <a:t>土橋　治子　</a:t>
            </a:r>
            <a:r>
              <a:rPr lang="en-US" altLang="ja-JP" dirty="0"/>
              <a:t>『</a:t>
            </a:r>
            <a:r>
              <a:rPr lang="ja-JP" altLang="en-US" dirty="0"/>
              <a:t>消費者行動研究の文脈における内発的動機づけと外発的動機づけの概念規定</a:t>
            </a:r>
            <a:r>
              <a:rPr lang="en-US" altLang="ja-JP" dirty="0" smtClean="0"/>
              <a:t>』</a:t>
            </a:r>
            <a:r>
              <a:rPr lang="ja-JP" altLang="en-US" dirty="0" smtClean="0"/>
              <a:t>　２００５年</a:t>
            </a:r>
            <a:endParaRPr lang="en-US" altLang="ja-JP" dirty="0" smtClean="0"/>
          </a:p>
          <a:p>
            <a:r>
              <a:rPr lang="ja-JP" altLang="en-US" dirty="0" smtClean="0"/>
              <a:t>鹿毛　雅治　</a:t>
            </a:r>
            <a:r>
              <a:rPr lang="en-US" altLang="ja-JP" dirty="0" smtClean="0"/>
              <a:t>『</a:t>
            </a:r>
            <a:r>
              <a:rPr lang="ja-JP" altLang="en-US" dirty="0" smtClean="0"/>
              <a:t>内発的動機づけ研究の展望</a:t>
            </a:r>
            <a:r>
              <a:rPr lang="en-US" altLang="ja-JP" dirty="0" smtClean="0"/>
              <a:t>』</a:t>
            </a:r>
            <a:r>
              <a:rPr lang="ja-JP" altLang="en-US" dirty="0" smtClean="0"/>
              <a:t>　１９９４年</a:t>
            </a:r>
            <a:endParaRPr lang="en-US" altLang="ja-JP" dirty="0" smtClean="0"/>
          </a:p>
          <a:p>
            <a:r>
              <a:rPr lang="ja-JP" altLang="en-US" dirty="0" smtClean="0"/>
              <a:t>長沼　君主　</a:t>
            </a:r>
            <a:r>
              <a:rPr lang="en-US" altLang="ja-JP" dirty="0" smtClean="0"/>
              <a:t>『</a:t>
            </a:r>
            <a:r>
              <a:rPr lang="ja-JP" altLang="en-US" dirty="0" smtClean="0"/>
              <a:t>自律性と関係性かみた内発的動機づけ研究</a:t>
            </a:r>
            <a:r>
              <a:rPr lang="en-US" altLang="ja-JP" dirty="0" smtClean="0"/>
              <a:t>』</a:t>
            </a:r>
            <a:r>
              <a:rPr lang="ja-JP" altLang="en-US" dirty="0" smtClean="0"/>
              <a:t>　２００４年</a:t>
            </a:r>
            <a:endParaRPr lang="en-US" altLang="ja-JP" dirty="0" smtClean="0"/>
          </a:p>
          <a:p>
            <a:r>
              <a:rPr lang="ja-JP" altLang="en-US" dirty="0" smtClean="0"/>
              <a:t>小池伸一</a:t>
            </a:r>
            <a:r>
              <a:rPr lang="en-US" altLang="ja-JP" dirty="0" smtClean="0"/>
              <a:t>『</a:t>
            </a:r>
            <a:r>
              <a:rPr lang="ja-JP" altLang="en-US" dirty="0" smtClean="0"/>
              <a:t>動機づけ理論と学生指導への応用－自己決定理論の採用</a:t>
            </a:r>
            <a:r>
              <a:rPr lang="ja-JP" altLang="en-US" dirty="0"/>
              <a:t>－</a:t>
            </a:r>
            <a:r>
              <a:rPr lang="en-US" altLang="ja-JP" dirty="0" smtClean="0"/>
              <a:t>』</a:t>
            </a:r>
            <a:r>
              <a:rPr lang="ja-JP" altLang="en-US" dirty="0" smtClean="0"/>
              <a:t>　２０１２年</a:t>
            </a:r>
            <a:endParaRPr lang="ja-JP" altLang="en-US" dirty="0"/>
          </a:p>
          <a:p>
            <a:endParaRPr lang="en-US" altLang="ja-JP" dirty="0" smtClean="0"/>
          </a:p>
          <a:p>
            <a:endParaRPr lang="en-US" altLang="ja-JP" dirty="0" smtClean="0"/>
          </a:p>
          <a:p>
            <a:endParaRPr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42</a:t>
            </a:fld>
            <a:endParaRPr kumimoji="1" lang="ja-JP" altLang="en-US" dirty="0"/>
          </a:p>
        </p:txBody>
      </p:sp>
    </p:spTree>
    <p:extLst>
      <p:ext uri="{BB962C8B-B14F-4D97-AF65-F5344CB8AC3E}">
        <p14:creationId xmlns:p14="http://schemas.microsoft.com/office/powerpoint/2010/main" val="4642766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476672"/>
            <a:ext cx="1738536" cy="724942"/>
          </a:xfrm>
        </p:spPr>
        <p:txBody>
          <a:bodyPr/>
          <a:lstStyle/>
          <a:p>
            <a:r>
              <a:rPr lang="ja-JP" altLang="en-US" dirty="0" smtClean="0"/>
              <a:t>参考</a:t>
            </a:r>
            <a:r>
              <a:rPr lang="en-US" altLang="ja-JP" dirty="0" smtClean="0"/>
              <a:t>URL</a:t>
            </a:r>
            <a:endParaRPr kumimoji="1" lang="ja-JP" altLang="en-US" dirty="0"/>
          </a:p>
        </p:txBody>
      </p:sp>
      <p:sp>
        <p:nvSpPr>
          <p:cNvPr id="3" name="コンテンツ プレースホルダー 2"/>
          <p:cNvSpPr>
            <a:spLocks noGrp="1"/>
          </p:cNvSpPr>
          <p:nvPr>
            <p:ph sz="quarter" idx="1"/>
          </p:nvPr>
        </p:nvSpPr>
        <p:spPr/>
        <p:txBody>
          <a:bodyPr>
            <a:normAutofit/>
          </a:bodyPr>
          <a:lstStyle/>
          <a:p>
            <a:pPr marL="0" indent="0">
              <a:buNone/>
            </a:pPr>
            <a:r>
              <a:rPr lang="ja-JP" altLang="en-US" dirty="0">
                <a:latin typeface="+mn-ea"/>
              </a:rPr>
              <a:t>総務省「平成</a:t>
            </a:r>
            <a:r>
              <a:rPr lang="en-US" altLang="ja-JP" dirty="0">
                <a:latin typeface="+mn-ea"/>
              </a:rPr>
              <a:t>21</a:t>
            </a:r>
            <a:r>
              <a:rPr lang="ja-JP" altLang="en-US" dirty="0">
                <a:latin typeface="+mn-ea"/>
              </a:rPr>
              <a:t>年通信利用動向調査」</a:t>
            </a:r>
            <a:r>
              <a:rPr lang="en-US" altLang="ja-JP" dirty="0">
                <a:latin typeface="+mn-ea"/>
                <a:hlinkClick r:id="rId2"/>
              </a:rPr>
              <a:t>http</a:t>
            </a:r>
            <a:r>
              <a:rPr lang="en-US" altLang="ja-JP">
                <a:latin typeface="+mn-ea"/>
                <a:hlinkClick r:id="rId2"/>
              </a:rPr>
              <a:t>://www.soumu.go.jp/johotsusintokei/statistics/statistics05.html</a:t>
            </a:r>
            <a:endParaRPr lang="en-US" altLang="ja-JP" dirty="0">
              <a:latin typeface="+mn-ea"/>
            </a:endParaRPr>
          </a:p>
          <a:p>
            <a:pPr marL="0" indent="0">
              <a:buNone/>
            </a:pPr>
            <a:r>
              <a:rPr lang="en-US" altLang="ja-JP">
                <a:latin typeface="+mn-ea"/>
              </a:rPr>
              <a:t>CM</a:t>
            </a:r>
            <a:r>
              <a:rPr lang="ja-JP" altLang="en-US">
                <a:latin typeface="+mn-ea"/>
              </a:rPr>
              <a:t>料金っていくらくらい？</a:t>
            </a:r>
            <a:endParaRPr lang="en-US" altLang="ja-JP" dirty="0">
              <a:latin typeface="+mn-ea"/>
            </a:endParaRPr>
          </a:p>
          <a:p>
            <a:pPr marL="0" indent="0">
              <a:buNone/>
            </a:pPr>
            <a:r>
              <a:rPr lang="en-US" altLang="ja-JP" dirty="0">
                <a:latin typeface="+mn-ea"/>
                <a:hlinkClick r:id="rId3"/>
              </a:rPr>
              <a:t>http</a:t>
            </a:r>
            <a:r>
              <a:rPr lang="en-US" altLang="ja-JP">
                <a:latin typeface="+mn-ea"/>
                <a:hlinkClick r:id="rId3"/>
              </a:rPr>
              <a:t>://sakura.canvas.ne.jp/spr/h-minami/gensya-CMryoukin.htm</a:t>
            </a:r>
            <a:endParaRPr lang="en-US" altLang="ja-JP" dirty="0">
              <a:latin typeface="+mn-ea"/>
            </a:endParaRPr>
          </a:p>
          <a:p>
            <a:pPr marL="0" indent="0">
              <a:buNone/>
            </a:pPr>
            <a:r>
              <a:rPr lang="en-US" altLang="ja-JP" dirty="0">
                <a:latin typeface="+mn-ea"/>
              </a:rPr>
              <a:t/>
            </a:r>
            <a:br>
              <a:rPr lang="en-US" altLang="ja-JP" dirty="0">
                <a:latin typeface="+mn-ea"/>
              </a:rPr>
            </a:br>
            <a:endParaRPr kumimoji="1" lang="ja-JP" altLang="en-US" dirty="0">
              <a:latin typeface="+mn-ea"/>
            </a:endParaRPr>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43</a:t>
            </a:fld>
            <a:endParaRPr kumimoji="1" lang="ja-JP" altLang="en-US" dirty="0"/>
          </a:p>
        </p:txBody>
      </p:sp>
    </p:spTree>
    <p:extLst>
      <p:ext uri="{BB962C8B-B14F-4D97-AF65-F5344CB8AC3E}">
        <p14:creationId xmlns:p14="http://schemas.microsoft.com/office/powerpoint/2010/main" val="12050348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0232" y="958121"/>
            <a:ext cx="2046090" cy="1940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タイトル 1"/>
          <p:cNvSpPr>
            <a:spLocks noGrp="1"/>
          </p:cNvSpPr>
          <p:nvPr>
            <p:ph type="title"/>
          </p:nvPr>
        </p:nvSpPr>
        <p:spPr>
          <a:xfrm>
            <a:off x="323528" y="116632"/>
            <a:ext cx="1571118" cy="891480"/>
          </a:xfrm>
        </p:spPr>
        <p:txBody>
          <a:bodyPr/>
          <a:lstStyle/>
          <a:p>
            <a:r>
              <a:rPr lang="ja-JP" altLang="en-US" sz="4000" dirty="0"/>
              <a:t>書籍</a:t>
            </a:r>
            <a:endParaRPr kumimoji="1" lang="ja-JP" altLang="en-US" dirty="0"/>
          </a:p>
        </p:txBody>
      </p:sp>
      <p:sp>
        <p:nvSpPr>
          <p:cNvPr id="3" name="コンテンツ プレースホルダー 2"/>
          <p:cNvSpPr>
            <a:spLocks noGrp="1"/>
          </p:cNvSpPr>
          <p:nvPr>
            <p:ph sz="quarter" idx="1"/>
          </p:nvPr>
        </p:nvSpPr>
        <p:spPr>
          <a:xfrm>
            <a:off x="251520" y="1124744"/>
            <a:ext cx="6709804" cy="1008112"/>
          </a:xfrm>
        </p:spPr>
        <p:txBody>
          <a:bodyPr>
            <a:normAutofit/>
          </a:bodyPr>
          <a:lstStyle/>
          <a:p>
            <a:pPr marL="0" indent="0">
              <a:buNone/>
            </a:pPr>
            <a:r>
              <a:rPr lang="ja-JP" altLang="en-US" sz="2800" dirty="0">
                <a:latin typeface="MS Mincho"/>
                <a:ea typeface="MS Mincho"/>
              </a:rPr>
              <a:t>◆</a:t>
            </a:r>
            <a:r>
              <a:rPr lang="ja-JP" altLang="en-US" sz="3000" dirty="0" smtClean="0"/>
              <a:t>ゲーミフィケーション</a:t>
            </a:r>
            <a:r>
              <a:rPr lang="en-US" altLang="ja-JP" sz="3000" dirty="0"/>
              <a:t>―&lt;</a:t>
            </a:r>
            <a:r>
              <a:rPr lang="ja-JP" altLang="en-US" sz="3000" dirty="0"/>
              <a:t>ゲーム</a:t>
            </a:r>
            <a:r>
              <a:rPr lang="en-US" altLang="ja-JP" sz="3000" dirty="0"/>
              <a:t>&gt;</a:t>
            </a:r>
            <a:r>
              <a:rPr lang="ja-JP" altLang="en-US" sz="3000" dirty="0"/>
              <a:t>がビジネスを変える 井上 明人 </a:t>
            </a:r>
            <a:r>
              <a:rPr lang="en-US" altLang="ja-JP" sz="3000" dirty="0"/>
              <a:t>(2012/1/25</a:t>
            </a:r>
            <a:r>
              <a:rPr lang="en-US" altLang="ja-JP" sz="3000" dirty="0" smtClean="0"/>
              <a:t>)</a:t>
            </a:r>
          </a:p>
          <a:p>
            <a:pPr marL="0" indent="0">
              <a:buNone/>
            </a:pPr>
            <a:endParaRPr kumimoji="1" lang="ja-JP" altLang="en-US" dirty="0"/>
          </a:p>
        </p:txBody>
      </p:sp>
      <p:sp>
        <p:nvSpPr>
          <p:cNvPr id="4" name="スライド番号プレースホルダー 3"/>
          <p:cNvSpPr>
            <a:spLocks noGrp="1"/>
          </p:cNvSpPr>
          <p:nvPr>
            <p:ph type="sldNum" sz="quarter" idx="15"/>
          </p:nvPr>
        </p:nvSpPr>
        <p:spPr>
          <a:xfrm>
            <a:off x="8114588" y="6236634"/>
            <a:ext cx="609600" cy="521208"/>
          </a:xfrm>
        </p:spPr>
        <p:txBody>
          <a:bodyPr/>
          <a:lstStyle/>
          <a:p>
            <a:fld id="{F4816E2D-72A6-4A48-AA0B-47A7D3C9B800}" type="slidenum">
              <a:rPr kumimoji="1" lang="ja-JP" altLang="en-US" smtClean="0"/>
              <a:t>5</a:t>
            </a:fld>
            <a:endParaRPr kumimoji="1" lang="ja-JP" alt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330680"/>
            <a:ext cx="2219598" cy="2227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4274039"/>
            <a:ext cx="1976341" cy="1976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正方形/長方形 3"/>
          <p:cNvSpPr/>
          <p:nvPr/>
        </p:nvSpPr>
        <p:spPr>
          <a:xfrm>
            <a:off x="5652120" y="3140968"/>
            <a:ext cx="864096" cy="72008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4"/>
          <p:cNvSpPr/>
          <p:nvPr/>
        </p:nvSpPr>
        <p:spPr>
          <a:xfrm>
            <a:off x="4716016" y="2657077"/>
            <a:ext cx="1152128" cy="4838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6"/>
          <p:cNvSpPr txBox="1"/>
          <p:nvPr/>
        </p:nvSpPr>
        <p:spPr>
          <a:xfrm>
            <a:off x="2228983" y="2899022"/>
            <a:ext cx="6552728" cy="1384995"/>
          </a:xfrm>
          <a:prstGeom prst="rect">
            <a:avLst/>
          </a:prstGeom>
          <a:noFill/>
        </p:spPr>
        <p:txBody>
          <a:bodyPr wrap="square" rtlCol="0">
            <a:spAutoFit/>
          </a:bodyPr>
          <a:lstStyle/>
          <a:p>
            <a:r>
              <a:rPr lang="ja-JP" altLang="en-US" sz="2800" dirty="0" smtClean="0">
                <a:latin typeface="MS Mincho"/>
                <a:ea typeface="MS Mincho"/>
              </a:rPr>
              <a:t>◆</a:t>
            </a:r>
            <a:r>
              <a:rPr lang="ja-JP" altLang="en-US" sz="2800" dirty="0" smtClean="0"/>
              <a:t>ゲーミフィケーション</a:t>
            </a:r>
            <a:endParaRPr lang="en-US" altLang="ja-JP" sz="2800" dirty="0" smtClean="0"/>
          </a:p>
          <a:p>
            <a:r>
              <a:rPr lang="ja-JP" altLang="en-US" sz="2800" dirty="0" smtClean="0"/>
              <a:t>神馬</a:t>
            </a:r>
            <a:r>
              <a:rPr lang="ja-JP" altLang="en-US" sz="2800" dirty="0"/>
              <a:t>豪、石田宏実、 木下裕司 </a:t>
            </a:r>
            <a:r>
              <a:rPr lang="en-US" altLang="ja-JP" sz="2800" dirty="0"/>
              <a:t>(2012/4/10)</a:t>
            </a:r>
          </a:p>
          <a:p>
            <a:endParaRPr kumimoji="1" lang="ja-JP" altLang="en-US" sz="2800" dirty="0"/>
          </a:p>
        </p:txBody>
      </p:sp>
      <p:sp>
        <p:nvSpPr>
          <p:cNvPr id="12" name="テキスト ボックス 7"/>
          <p:cNvSpPr txBox="1"/>
          <p:nvPr/>
        </p:nvSpPr>
        <p:spPr>
          <a:xfrm>
            <a:off x="251520" y="4743389"/>
            <a:ext cx="6855185" cy="1661993"/>
          </a:xfrm>
          <a:prstGeom prst="rect">
            <a:avLst/>
          </a:prstGeom>
          <a:noFill/>
        </p:spPr>
        <p:txBody>
          <a:bodyPr wrap="square" rtlCol="0">
            <a:spAutoFit/>
          </a:bodyPr>
          <a:lstStyle/>
          <a:p>
            <a:r>
              <a:rPr lang="ja-JP" altLang="en-US" sz="2800" dirty="0">
                <a:latin typeface="MS Mincho"/>
                <a:ea typeface="MS Mincho"/>
              </a:rPr>
              <a:t>◆</a:t>
            </a:r>
            <a:r>
              <a:rPr lang="ja-JP" altLang="ja-JP" sz="2800" dirty="0" smtClean="0"/>
              <a:t>ゲーム</a:t>
            </a:r>
            <a:r>
              <a:rPr lang="ja-JP" altLang="ja-JP" sz="2800" dirty="0"/>
              <a:t>にすればうまく</a:t>
            </a:r>
            <a:r>
              <a:rPr lang="ja-JP" altLang="ja-JP" sz="2800" dirty="0" smtClean="0"/>
              <a:t>いく</a:t>
            </a:r>
            <a:endParaRPr lang="en-US" altLang="ja-JP" sz="2800" dirty="0" smtClean="0"/>
          </a:p>
          <a:p>
            <a:r>
              <a:rPr lang="ja-JP" altLang="ja-JP" sz="2800" dirty="0" smtClean="0"/>
              <a:t>＜</a:t>
            </a:r>
            <a:r>
              <a:rPr lang="ja-JP" altLang="ja-JP" sz="2800" dirty="0"/>
              <a:t>ゲーミフィケーション＞</a:t>
            </a:r>
            <a:endParaRPr lang="en-US" altLang="ja-JP" sz="2800" dirty="0"/>
          </a:p>
          <a:p>
            <a:r>
              <a:rPr lang="ja-JP" altLang="ja-JP" sz="2800" dirty="0" smtClean="0"/>
              <a:t>９つ</a:t>
            </a:r>
            <a:r>
              <a:rPr lang="ja-JP" altLang="ja-JP" sz="2800" dirty="0"/>
              <a:t>のフレームワーク 深田 浩嗣</a:t>
            </a:r>
            <a:r>
              <a:rPr lang="en-US" altLang="ja-JP" sz="2800" dirty="0"/>
              <a:t> (2012/4/19)</a:t>
            </a:r>
            <a:endParaRPr lang="ja-JP" altLang="ja-JP" sz="2800" dirty="0"/>
          </a:p>
          <a:p>
            <a:endParaRPr kumimoji="1" lang="ja-JP" altLang="en-US" dirty="0"/>
          </a:p>
        </p:txBody>
      </p:sp>
      <p:sp>
        <p:nvSpPr>
          <p:cNvPr id="5" name="テキスト ボックス 4"/>
          <p:cNvSpPr txBox="1"/>
          <p:nvPr/>
        </p:nvSpPr>
        <p:spPr>
          <a:xfrm>
            <a:off x="2337620" y="6375635"/>
            <a:ext cx="4320480" cy="369332"/>
          </a:xfrm>
          <a:prstGeom prst="rect">
            <a:avLst/>
          </a:prstGeom>
          <a:noFill/>
        </p:spPr>
        <p:txBody>
          <a:bodyPr wrap="square" rtlCol="0">
            <a:spAutoFit/>
          </a:bodyPr>
          <a:lstStyle/>
          <a:p>
            <a:r>
              <a:rPr kumimoji="1" lang="ja-JP" altLang="en-US" dirty="0" smtClean="0"/>
              <a:t>→最近になって出版されるようになった</a:t>
            </a:r>
            <a:endParaRPr kumimoji="1" lang="ja-JP" altLang="en-US" dirty="0"/>
          </a:p>
        </p:txBody>
      </p:sp>
      <p:sp>
        <p:nvSpPr>
          <p:cNvPr id="6" name="円/楕円 5"/>
          <p:cNvSpPr/>
          <p:nvPr/>
        </p:nvSpPr>
        <p:spPr>
          <a:xfrm>
            <a:off x="8244408" y="6289776"/>
            <a:ext cx="538586" cy="4526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5</a:t>
            </a:r>
            <a:endParaRPr kumimoji="1" lang="ja-JP" altLang="en-US" sz="2400" dirty="0"/>
          </a:p>
        </p:txBody>
      </p:sp>
    </p:spTree>
    <p:extLst>
      <p:ext uri="{BB962C8B-B14F-4D97-AF65-F5344CB8AC3E}">
        <p14:creationId xmlns:p14="http://schemas.microsoft.com/office/powerpoint/2010/main" val="16329966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982" y="614758"/>
            <a:ext cx="5317595" cy="796950"/>
          </a:xfrm>
        </p:spPr>
        <p:txBody>
          <a:bodyPr/>
          <a:lstStyle/>
          <a:p>
            <a:r>
              <a:rPr lang="ja-JP" altLang="en-US" sz="4000" dirty="0"/>
              <a:t>東京ゲームショー</a:t>
            </a:r>
            <a:r>
              <a:rPr lang="en-US" altLang="ja-JP" sz="4000" dirty="0"/>
              <a:t>2012</a:t>
            </a:r>
            <a:endParaRPr kumimoji="1" lang="ja-JP" altLang="en-US" dirty="0"/>
          </a:p>
        </p:txBody>
      </p:sp>
      <p:sp>
        <p:nvSpPr>
          <p:cNvPr id="3" name="スライド番号プレースホルダー 2"/>
          <p:cNvSpPr>
            <a:spLocks noGrp="1"/>
          </p:cNvSpPr>
          <p:nvPr>
            <p:ph type="sldNum" sz="quarter" idx="15"/>
          </p:nvPr>
        </p:nvSpPr>
        <p:spPr/>
        <p:txBody>
          <a:bodyPr/>
          <a:lstStyle/>
          <a:p>
            <a:fld id="{F4816E2D-72A6-4A48-AA0B-47A7D3C9B800}" type="slidenum">
              <a:rPr kumimoji="1" lang="ja-JP" altLang="en-US" sz="2400" smtClean="0"/>
              <a:t>6</a:t>
            </a:fld>
            <a:endParaRPr kumimoji="1" lang="ja-JP" altLang="en-US" sz="2400" dirty="0"/>
          </a:p>
        </p:txBody>
      </p:sp>
      <p:pic>
        <p:nvPicPr>
          <p:cNvPr id="2051" name="Picture 3"/>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420706">
            <a:off x="4706264" y="3683560"/>
            <a:ext cx="3193100" cy="239534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rot="21364961">
            <a:off x="462386" y="4112174"/>
            <a:ext cx="2733475" cy="20505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テキスト ボックス 3"/>
          <p:cNvSpPr txBox="1"/>
          <p:nvPr/>
        </p:nvSpPr>
        <p:spPr>
          <a:xfrm>
            <a:off x="2267744" y="6381328"/>
            <a:ext cx="3960440" cy="369332"/>
          </a:xfrm>
          <a:prstGeom prst="rect">
            <a:avLst/>
          </a:prstGeom>
          <a:noFill/>
        </p:spPr>
        <p:txBody>
          <a:bodyPr wrap="square" rtlCol="0">
            <a:spAutoFit/>
          </a:bodyPr>
          <a:lstStyle/>
          <a:p>
            <a:r>
              <a:rPr kumimoji="1" lang="ja-JP" altLang="en-US" dirty="0" smtClean="0"/>
              <a:t>→ゲーム業界</a:t>
            </a:r>
            <a:r>
              <a:rPr lang="ja-JP" altLang="en-US" dirty="0"/>
              <a:t>の</a:t>
            </a:r>
            <a:r>
              <a:rPr kumimoji="1" lang="ja-JP" altLang="en-US" dirty="0" smtClean="0">
                <a:solidFill>
                  <a:schemeClr val="accent2"/>
                </a:solidFill>
              </a:rPr>
              <a:t>注目</a:t>
            </a:r>
            <a:r>
              <a:rPr kumimoji="1" lang="ja-JP" altLang="en-US" dirty="0" smtClean="0"/>
              <a:t>も集まっている</a:t>
            </a:r>
            <a:endParaRPr kumimoji="1" lang="ja-JP" altLang="en-US" dirty="0"/>
          </a:p>
        </p:txBody>
      </p:sp>
      <p:pic>
        <p:nvPicPr>
          <p:cNvPr id="6" name="図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2120" y="116632"/>
            <a:ext cx="3024336" cy="2343861"/>
          </a:xfrm>
          <a:prstGeom prst="rect">
            <a:avLst/>
          </a:prstGeom>
          <a:ln>
            <a:noFill/>
          </a:ln>
          <a:effectLst>
            <a:softEdge rad="112500"/>
          </a:effectLst>
        </p:spPr>
      </p:pic>
      <p:pic>
        <p:nvPicPr>
          <p:cNvPr id="2050" name="Picture 2"/>
          <p:cNvPicPr>
            <a:picLocks noGrp="1" noChangeAspect="1" noChangeArrowheads="1"/>
          </p:cNvPicPr>
          <p:nvPr>
            <p:ph sz="quarter" idx="1"/>
          </p:nvPr>
        </p:nvPicPr>
        <p:blipFill>
          <a:blip r:embed="rId8">
            <a:extLst>
              <a:ext uri="{28A0092B-C50C-407E-A947-70E740481C1C}">
                <a14:useLocalDpi xmlns:a14="http://schemas.microsoft.com/office/drawing/2010/main" val="0"/>
              </a:ext>
            </a:extLst>
          </a:blip>
          <a:stretch>
            <a:fillRect/>
          </a:stretch>
        </p:blipFill>
        <p:spPr bwMode="auto">
          <a:xfrm>
            <a:off x="1619672" y="1556792"/>
            <a:ext cx="3904507" cy="26013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314876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404664"/>
            <a:ext cx="1450504" cy="868958"/>
          </a:xfrm>
        </p:spPr>
        <p:txBody>
          <a:bodyPr/>
          <a:lstStyle/>
          <a:p>
            <a:r>
              <a:rPr lang="ja-JP" altLang="en-US" sz="4000" dirty="0"/>
              <a:t>目次</a:t>
            </a:r>
            <a:endParaRPr kumimoji="1" lang="ja-JP" altLang="en-US" dirty="0"/>
          </a:p>
        </p:txBody>
      </p:sp>
      <p:sp>
        <p:nvSpPr>
          <p:cNvPr id="3" name="コンテンツ プレースホルダー 2"/>
          <p:cNvSpPr>
            <a:spLocks noGrp="1"/>
          </p:cNvSpPr>
          <p:nvPr>
            <p:ph sz="quarter" idx="1"/>
          </p:nvPr>
        </p:nvSpPr>
        <p:spPr/>
        <p:txBody>
          <a:bodyPr>
            <a:noAutofit/>
          </a:bodyPr>
          <a:lstStyle/>
          <a:p>
            <a:pPr marL="514350" indent="-514350">
              <a:buFont typeface="+mj-lt"/>
              <a:buAutoNum type="arabicPeriod"/>
            </a:pPr>
            <a:r>
              <a:rPr lang="ja-JP" altLang="en-US" sz="2800" dirty="0"/>
              <a:t>はじめに</a:t>
            </a:r>
            <a:endParaRPr lang="en-US" altLang="ja-JP" dirty="0"/>
          </a:p>
          <a:p>
            <a:pPr marL="742950" indent="-742950">
              <a:buFont typeface="+mj-lt"/>
              <a:buAutoNum type="arabicPeriod"/>
            </a:pPr>
            <a:r>
              <a:rPr lang="ja-JP" altLang="en-US" sz="4400" b="1" dirty="0">
                <a:solidFill>
                  <a:schemeClr val="accent1"/>
                </a:solidFill>
              </a:rPr>
              <a:t>ゲーミフィケーションとは</a:t>
            </a:r>
            <a:endParaRPr lang="en-US" altLang="ja-JP" sz="4400" b="1" dirty="0">
              <a:solidFill>
                <a:schemeClr val="accent1"/>
              </a:solidFill>
            </a:endParaRPr>
          </a:p>
          <a:p>
            <a:pPr marL="514350" indent="-514350">
              <a:buFont typeface="+mj-lt"/>
              <a:buAutoNum type="arabicPeriod"/>
            </a:pPr>
            <a:r>
              <a:rPr lang="ja-JP" altLang="en-US" sz="2800" dirty="0"/>
              <a:t>現状分析</a:t>
            </a:r>
            <a:endParaRPr lang="en-US" altLang="ja-JP" dirty="0"/>
          </a:p>
          <a:p>
            <a:pPr marL="514350" indent="-514350">
              <a:buFont typeface="+mj-lt"/>
              <a:buAutoNum type="arabicPeriod"/>
            </a:pPr>
            <a:r>
              <a:rPr lang="ja-JP" altLang="en-US" sz="2800" dirty="0"/>
              <a:t>問題意識</a:t>
            </a:r>
            <a:endParaRPr lang="en-US" altLang="ja-JP" dirty="0"/>
          </a:p>
          <a:p>
            <a:pPr marL="514350" indent="-514350">
              <a:buFont typeface="+mj-lt"/>
              <a:buAutoNum type="arabicPeriod"/>
            </a:pPr>
            <a:r>
              <a:rPr lang="ja-JP" altLang="en-US" sz="2800" dirty="0"/>
              <a:t>研究目的</a:t>
            </a:r>
            <a:endParaRPr lang="en-US" altLang="ja-JP" dirty="0"/>
          </a:p>
          <a:p>
            <a:pPr marL="514350" indent="-514350">
              <a:buFont typeface="+mj-lt"/>
              <a:buAutoNum type="arabicPeriod"/>
            </a:pPr>
            <a:r>
              <a:rPr lang="ja-JP" altLang="en-US" sz="2800" dirty="0"/>
              <a:t>仮説の導出</a:t>
            </a:r>
            <a:endParaRPr lang="en-US" altLang="ja-JP" dirty="0"/>
          </a:p>
          <a:p>
            <a:pPr marL="514350" indent="-514350">
              <a:buFont typeface="+mj-lt"/>
              <a:buAutoNum type="arabicPeriod"/>
            </a:pPr>
            <a:r>
              <a:rPr lang="ja-JP" altLang="en-US" sz="2800" dirty="0"/>
              <a:t>仮説</a:t>
            </a:r>
            <a:endParaRPr lang="en-US" altLang="ja-JP" dirty="0"/>
          </a:p>
          <a:p>
            <a:pPr marL="514350" indent="-514350">
              <a:buFont typeface="+mj-lt"/>
              <a:buAutoNum type="arabicPeriod"/>
            </a:pPr>
            <a:r>
              <a:rPr lang="ja-JP" altLang="en-US" sz="2800" dirty="0"/>
              <a:t>結果の方向性</a:t>
            </a:r>
            <a:endParaRPr lang="en-US" altLang="ja-JP"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7</a:t>
            </a:fld>
            <a:endParaRPr kumimoji="1" lang="ja-JP" altLang="en-US" sz="2400" dirty="0"/>
          </a:p>
        </p:txBody>
      </p:sp>
    </p:spTree>
    <p:extLst>
      <p:ext uri="{BB962C8B-B14F-4D97-AF65-F5344CB8AC3E}">
        <p14:creationId xmlns:p14="http://schemas.microsoft.com/office/powerpoint/2010/main" val="2359823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332656"/>
            <a:ext cx="7467600" cy="1143000"/>
          </a:xfrm>
        </p:spPr>
        <p:txBody>
          <a:bodyPr>
            <a:normAutofit/>
          </a:bodyPr>
          <a:lstStyle/>
          <a:p>
            <a:r>
              <a:rPr lang="ja-JP" altLang="en-US" sz="4000" dirty="0"/>
              <a:t>ゲーミフィケーションの定義</a:t>
            </a:r>
            <a:endParaRPr kumimoji="1" lang="ja-JP" altLang="en-US" dirty="0"/>
          </a:p>
        </p:txBody>
      </p:sp>
      <p:sp>
        <p:nvSpPr>
          <p:cNvPr id="3" name="コンテンツ プレースホルダー 2"/>
          <p:cNvSpPr>
            <a:spLocks noGrp="1"/>
          </p:cNvSpPr>
          <p:nvPr>
            <p:ph sz="quarter" idx="1"/>
          </p:nvPr>
        </p:nvSpPr>
        <p:spPr>
          <a:xfrm>
            <a:off x="683568" y="1988840"/>
            <a:ext cx="7704856" cy="3096344"/>
          </a:xfrm>
        </p:spPr>
        <p:txBody>
          <a:bodyPr>
            <a:noAutofit/>
          </a:bodyPr>
          <a:lstStyle/>
          <a:p>
            <a:pPr marL="0" indent="0">
              <a:buNone/>
            </a:pPr>
            <a:r>
              <a:rPr lang="ja-JP" altLang="en-US" sz="4400" dirty="0"/>
              <a:t>利用者を動機づけるため</a:t>
            </a:r>
            <a:r>
              <a:rPr lang="ja-JP" altLang="en-US" sz="4400" dirty="0" smtClean="0"/>
              <a:t>に</a:t>
            </a:r>
            <a:r>
              <a:rPr lang="ja-JP" altLang="en-US" sz="4400" dirty="0" smtClean="0">
                <a:solidFill>
                  <a:schemeClr val="accent2"/>
                </a:solidFill>
              </a:rPr>
              <a:t>ゲームで使われて</a:t>
            </a:r>
            <a:r>
              <a:rPr lang="ja-JP" altLang="en-US" sz="4400" dirty="0">
                <a:solidFill>
                  <a:schemeClr val="accent2"/>
                </a:solidFill>
              </a:rPr>
              <a:t>いる</a:t>
            </a:r>
            <a:r>
              <a:rPr lang="ja-JP" altLang="en-US" sz="4400" dirty="0" smtClean="0">
                <a:solidFill>
                  <a:schemeClr val="accent2"/>
                </a:solidFill>
              </a:rPr>
              <a:t>要素</a:t>
            </a:r>
            <a:r>
              <a:rPr lang="ja-JP" altLang="en-US" sz="4400" dirty="0" smtClean="0"/>
              <a:t>を</a:t>
            </a:r>
            <a:r>
              <a:rPr lang="ja-JP" altLang="en-US" sz="4400" dirty="0"/>
              <a:t>ゲーム</a:t>
            </a:r>
            <a:r>
              <a:rPr lang="ja-JP" altLang="en-US" sz="4400" dirty="0" smtClean="0"/>
              <a:t>以外の</a:t>
            </a:r>
            <a:r>
              <a:rPr lang="ja-JP" altLang="en-US" sz="4400" dirty="0"/>
              <a:t>領域</a:t>
            </a:r>
            <a:r>
              <a:rPr lang="ja-JP" altLang="en-US" sz="4400" dirty="0" smtClean="0"/>
              <a:t>で応用すること。</a:t>
            </a:r>
            <a:r>
              <a:rPr lang="en-US" altLang="ja-JP" sz="4400" dirty="0" smtClean="0"/>
              <a:t> </a:t>
            </a:r>
          </a:p>
          <a:p>
            <a:pPr marL="0" indent="0">
              <a:buNone/>
            </a:pPr>
            <a:r>
              <a:rPr lang="ja-JP" altLang="en-US" sz="4400" dirty="0"/>
              <a:t>　</a:t>
            </a:r>
            <a:r>
              <a:rPr lang="ja-JP" altLang="en-US" sz="4400" dirty="0" smtClean="0"/>
              <a:t>　　　　　　　　　　　　　（深田氏</a:t>
            </a:r>
            <a:r>
              <a:rPr lang="ja-JP" altLang="en-US" sz="4400" dirty="0"/>
              <a:t>）</a:t>
            </a:r>
          </a:p>
          <a:p>
            <a:pPr marL="0" indent="0">
              <a:buNone/>
            </a:pPr>
            <a:endParaRPr lang="ja-JP" altLang="en-US" sz="4000" dirty="0"/>
          </a:p>
        </p:txBody>
      </p:sp>
      <p:sp>
        <p:nvSpPr>
          <p:cNvPr id="4" name="スライド番号プレースホルダー 3"/>
          <p:cNvSpPr>
            <a:spLocks noGrp="1"/>
          </p:cNvSpPr>
          <p:nvPr>
            <p:ph type="sldNum" sz="quarter" idx="15"/>
          </p:nvPr>
        </p:nvSpPr>
        <p:spPr/>
        <p:txBody>
          <a:bodyPr/>
          <a:lstStyle/>
          <a:p>
            <a:fld id="{F4816E2D-72A6-4A48-AA0B-47A7D3C9B800}" type="slidenum">
              <a:rPr kumimoji="1" lang="ja-JP" altLang="en-US" sz="2400" smtClean="0"/>
              <a:t>8</a:t>
            </a:fld>
            <a:endParaRPr kumimoji="1" lang="ja-JP" altLang="en-US" sz="2400" dirty="0"/>
          </a:p>
        </p:txBody>
      </p:sp>
    </p:spTree>
    <p:extLst>
      <p:ext uri="{BB962C8B-B14F-4D97-AF65-F5344CB8AC3E}">
        <p14:creationId xmlns:p14="http://schemas.microsoft.com/office/powerpoint/2010/main" val="730096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76672"/>
            <a:ext cx="5050904" cy="652934"/>
          </a:xfrm>
        </p:spPr>
        <p:txBody>
          <a:bodyPr/>
          <a:lstStyle/>
          <a:p>
            <a:r>
              <a:rPr kumimoji="1" lang="ja-JP" altLang="en-US" dirty="0" smtClean="0"/>
              <a:t>ゲーム要素とは</a:t>
            </a:r>
            <a:endParaRPr kumimoji="1" lang="ja-JP" altLang="en-US" dirty="0"/>
          </a:p>
        </p:txBody>
      </p:sp>
      <p:sp>
        <p:nvSpPr>
          <p:cNvPr id="4" name="スライド番号プレースホルダー 3"/>
          <p:cNvSpPr>
            <a:spLocks noGrp="1"/>
          </p:cNvSpPr>
          <p:nvPr>
            <p:ph type="sldNum" sz="quarter" idx="11"/>
          </p:nvPr>
        </p:nvSpPr>
        <p:spPr/>
        <p:txBody>
          <a:bodyPr/>
          <a:lstStyle/>
          <a:p>
            <a:fld id="{F4816E2D-72A6-4A48-AA0B-47A7D3C9B800}" type="slidenum">
              <a:rPr kumimoji="1" lang="ja-JP" altLang="en-US" sz="2400" smtClean="0"/>
              <a:t>9</a:t>
            </a:fld>
            <a:endParaRPr kumimoji="1" lang="ja-JP" altLang="en-US" sz="2400" dirty="0"/>
          </a:p>
        </p:txBody>
      </p:sp>
      <p:sp>
        <p:nvSpPr>
          <p:cNvPr id="25" name="テキスト ボックス 24"/>
          <p:cNvSpPr txBox="1"/>
          <p:nvPr/>
        </p:nvSpPr>
        <p:spPr>
          <a:xfrm>
            <a:off x="827584" y="6107332"/>
            <a:ext cx="6768752" cy="369332"/>
          </a:xfrm>
          <a:prstGeom prst="rect">
            <a:avLst/>
          </a:prstGeom>
          <a:noFill/>
        </p:spPr>
        <p:txBody>
          <a:bodyPr wrap="square" rtlCol="0">
            <a:spAutoFit/>
          </a:bodyPr>
          <a:lstStyle/>
          <a:p>
            <a:r>
              <a:rPr kumimoji="1" lang="en-US" altLang="ja-JP" dirty="0"/>
              <a:t>※</a:t>
            </a:r>
            <a:r>
              <a:rPr kumimoji="1" lang="ja-JP" altLang="en-US" dirty="0"/>
              <a:t>フィードバック：</a:t>
            </a:r>
            <a:r>
              <a:rPr lang="ja-JP" altLang="en-US" dirty="0"/>
              <a:t>自分の行動に対する反応　ｅｘ）ｆａｃｅｂｏｏｋのイイね</a:t>
            </a:r>
            <a:endParaRPr kumimoji="1" lang="ja-JP" altLang="en-US" dirty="0"/>
          </a:p>
        </p:txBody>
      </p:sp>
      <p:graphicFrame>
        <p:nvGraphicFramePr>
          <p:cNvPr id="6" name="図表 2"/>
          <p:cNvGraphicFramePr/>
          <p:nvPr>
            <p:extLst>
              <p:ext uri="{D42A27DB-BD31-4B8C-83A1-F6EECF244321}">
                <p14:modId xmlns:p14="http://schemas.microsoft.com/office/powerpoint/2010/main" val="1723000943"/>
              </p:ext>
            </p:extLst>
          </p:nvPr>
        </p:nvGraphicFramePr>
        <p:xfrm>
          <a:off x="971600" y="1340768"/>
          <a:ext cx="6792416" cy="43083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285420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スパイ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スパイス">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2865</TotalTime>
  <Words>1410</Words>
  <Application>Microsoft Office PowerPoint</Application>
  <PresentationFormat>画面に合わせる (4:3)</PresentationFormat>
  <Paragraphs>346</Paragraphs>
  <Slides>43</Slides>
  <Notes>6</Notes>
  <HiddenSlides>0</HiddenSlides>
  <MMClips>0</MMClips>
  <ScaleCrop>false</ScaleCrop>
  <HeadingPairs>
    <vt:vector size="4" baseType="variant">
      <vt:variant>
        <vt:lpstr>テーマ</vt:lpstr>
      </vt:variant>
      <vt:variant>
        <vt:i4>1</vt:i4>
      </vt:variant>
      <vt:variant>
        <vt:lpstr>スライド タイトル</vt:lpstr>
      </vt:variant>
      <vt:variant>
        <vt:i4>43</vt:i4>
      </vt:variant>
    </vt:vector>
  </HeadingPairs>
  <TitlesOfParts>
    <vt:vector size="44" baseType="lpstr">
      <vt:lpstr>1_スパイス</vt:lpstr>
      <vt:lpstr>ゲーミフィケーションが ロイヤルティに与える影響</vt:lpstr>
      <vt:lpstr>目次</vt:lpstr>
      <vt:lpstr>PowerPoint プレゼンテーション</vt:lpstr>
      <vt:lpstr>ゲーミフィケーションを導入している企業</vt:lpstr>
      <vt:lpstr>書籍</vt:lpstr>
      <vt:lpstr>東京ゲームショー2012</vt:lpstr>
      <vt:lpstr>目次</vt:lpstr>
      <vt:lpstr>ゲーミフィケーションの定義</vt:lpstr>
      <vt:lpstr>ゲーム要素とは</vt:lpstr>
      <vt:lpstr>実例１－</vt:lpstr>
      <vt:lpstr>実例２　</vt:lpstr>
      <vt:lpstr>社会背景</vt:lpstr>
      <vt:lpstr>１、ゲームの広がり</vt:lpstr>
      <vt:lpstr>２、ネット環境の整備</vt:lpstr>
      <vt:lpstr>３、SNSの広がり</vt:lpstr>
      <vt:lpstr>ゲーミフィケーションの魅力 　　　　　　NIKE+</vt:lpstr>
      <vt:lpstr>楽しくなると・・・</vt:lpstr>
      <vt:lpstr>ゲーミフィケーションと マーケティングの関係性</vt:lpstr>
      <vt:lpstr>ゲーミフィケーションの特徴</vt:lpstr>
      <vt:lpstr>PowerPoint プレゼンテーション</vt:lpstr>
      <vt:lpstr>PowerPoint プレゼンテーション</vt:lpstr>
      <vt:lpstr>目次</vt:lpstr>
      <vt:lpstr>共通点</vt:lpstr>
      <vt:lpstr>動機づけとは</vt:lpstr>
      <vt:lpstr>心理学での動機づけの種類</vt:lpstr>
      <vt:lpstr>心理学での動機づけの種類</vt:lpstr>
      <vt:lpstr>PowerPoint プレゼンテーション</vt:lpstr>
      <vt:lpstr>不足点</vt:lpstr>
      <vt:lpstr>目次</vt:lpstr>
      <vt:lpstr>問題意識</vt:lpstr>
      <vt:lpstr>目次</vt:lpstr>
      <vt:lpstr>研究目的</vt:lpstr>
      <vt:lpstr>目次</vt:lpstr>
      <vt:lpstr>内発的動機付けの特徴</vt:lpstr>
      <vt:lpstr>内発・外発の比較</vt:lpstr>
      <vt:lpstr>フロー状態</vt:lpstr>
      <vt:lpstr>PowerPoint プレゼンテーション</vt:lpstr>
      <vt:lpstr>目次</vt:lpstr>
      <vt:lpstr>仮説</vt:lpstr>
      <vt:lpstr>目次</vt:lpstr>
      <vt:lpstr>今後の方向性</vt:lpstr>
      <vt:lpstr>参考文献</vt:lpstr>
      <vt:lpstr>参考URL</vt:lpstr>
    </vt:vector>
  </TitlesOfParts>
  <Company>拓殖大学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電算課</dc:creator>
  <cp:lastModifiedBy>電算課</cp:lastModifiedBy>
  <cp:revision>179</cp:revision>
  <dcterms:created xsi:type="dcterms:W3CDTF">2013-09-02T02:51:09Z</dcterms:created>
  <dcterms:modified xsi:type="dcterms:W3CDTF">2013-09-09T13:19:55Z</dcterms:modified>
</cp:coreProperties>
</file>